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6858000" cx="12192000"/>
  <p:notesSz cx="6858000" cy="9144000"/>
  <p:embeddedFontLst>
    <p:embeddedFont>
      <p:font typeface="Raleway"/>
      <p:regular r:id="rId46"/>
      <p:bold r:id="rId47"/>
      <p:italic r:id="rId48"/>
      <p:boldItalic r:id="rId49"/>
    </p:embeddedFon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45">
          <p15:clr>
            <a:srgbClr val="9AA0A6"/>
          </p15:clr>
        </p15:guide>
      </p15:sldGuideLst>
    </p:ext>
    <p:ext uri="http://customooxmlschemas.google.com/">
      <go:slidesCustomData xmlns:go="http://customooxmlschemas.google.com/" r:id="rId54" roundtripDataSignature="AMtx7mii0ouYBk0HS83dirggqhPFVZWR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14CCD1-9067-494D-B12F-FF9FC0C71971}">
  <a:tblStyle styleId="{9614CCD1-9067-494D-B12F-FF9FC0C7197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Raleway-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5d33f8e5a5_1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15d33f8e5a5_13_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5d33f8e5a5_13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15d33f8e5a5_13_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d33f8e5a5_1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5d33f8e5a5_13_10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5d33f8e5a5_1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5d33f8e5a5_13_1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5d33f8e5a5_1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15d33f8e5a5_13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5d33f8e5a5_18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15d33f8e5a5_18_3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d33f8e5a5_18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d33f8e5a5_18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5d5ead45fc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5d5ead45f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5d49a2f1da_5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5d49a2f1da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5d33f8e5a5_18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g15d33f8e5a5_18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5d5ead45fc_8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5d5ead45fc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5d49a2f1da_5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5d49a2f1da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5d5eac8d4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5d5eac8d4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5d5eac8d4e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5d5eac8d4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5d5eac8d4e_2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5d5eac8d4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d5eac8d4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d5eac8d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d5eac8d4e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d5eac8d4e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5d5eac8d4e_2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5d5eac8d4e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5d5eac8d4e_2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5d5eac8d4e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d5eac8d4e_2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d5eac8d4e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5d5eac8d4e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5d5eac8d4e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5d5eac8d4e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5d5eac8d4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d5eac8d4e_2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d5eac8d4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d5eac8d4e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d5eac8d4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d5eac8d4e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d5eac8d4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5d5eac8d4e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5d5eac8d4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5d5eac8d4e_2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5d5eac8d4e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5d5eac8d4e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5d5eac8d4e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5d5eac8d4e_2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5d5eac8d4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5d5eac8d4e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5d5eac8d4e_2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5d33f8e5a5_18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On the right it says lotsize has 0 null values, but upon exploring we found a lot of dashes, zeros, and such.</a:t>
            </a:r>
            <a:endParaRPr/>
          </a:p>
        </p:txBody>
      </p:sp>
      <p:sp>
        <p:nvSpPr>
          <p:cNvPr id="120" name="Google Shape;120;g15d33f8e5a5_18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d33f8e5a5_1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15d33f8e5a5_13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5d33f8e5a5_1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5d33f8e5a5_13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15d33f8e5a5_18_4"/>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15d33f8e5a5_18_4"/>
          <p:cNvGrpSpPr/>
          <p:nvPr/>
        </p:nvGrpSpPr>
        <p:grpSpPr>
          <a:xfrm>
            <a:off x="1107036" y="1588427"/>
            <a:ext cx="994316" cy="61102"/>
            <a:chOff x="4580561" y="2589004"/>
            <a:chExt cx="1064464" cy="25200"/>
          </a:xfrm>
        </p:grpSpPr>
        <p:sp>
          <p:nvSpPr>
            <p:cNvPr id="12" name="Google Shape;12;g15d33f8e5a5_18_4"/>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15d33f8e5a5_18_4"/>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15d33f8e5a5_18_4"/>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600"/>
              <a:buNone/>
              <a:defRPr sz="5600"/>
            </a:lvl1pPr>
            <a:lvl2pPr lvl="1" rtl="0">
              <a:spcBef>
                <a:spcPts val="0"/>
              </a:spcBef>
              <a:spcAft>
                <a:spcPts val="0"/>
              </a:spcAft>
              <a:buSzPts val="5600"/>
              <a:buNone/>
              <a:defRPr sz="5600"/>
            </a:lvl2pPr>
            <a:lvl3pPr lvl="2" rtl="0">
              <a:spcBef>
                <a:spcPts val="0"/>
              </a:spcBef>
              <a:spcAft>
                <a:spcPts val="0"/>
              </a:spcAft>
              <a:buSzPts val="5600"/>
              <a:buNone/>
              <a:defRPr sz="5600"/>
            </a:lvl3pPr>
            <a:lvl4pPr lvl="3" rtl="0">
              <a:spcBef>
                <a:spcPts val="0"/>
              </a:spcBef>
              <a:spcAft>
                <a:spcPts val="0"/>
              </a:spcAft>
              <a:buSzPts val="5600"/>
              <a:buNone/>
              <a:defRPr sz="5600"/>
            </a:lvl4pPr>
            <a:lvl5pPr lvl="4" rtl="0">
              <a:spcBef>
                <a:spcPts val="0"/>
              </a:spcBef>
              <a:spcAft>
                <a:spcPts val="0"/>
              </a:spcAft>
              <a:buSzPts val="5600"/>
              <a:buNone/>
              <a:defRPr sz="5600"/>
            </a:lvl5pPr>
            <a:lvl6pPr lvl="5" rtl="0">
              <a:spcBef>
                <a:spcPts val="0"/>
              </a:spcBef>
              <a:spcAft>
                <a:spcPts val="0"/>
              </a:spcAft>
              <a:buSzPts val="5600"/>
              <a:buNone/>
              <a:defRPr sz="5600"/>
            </a:lvl6pPr>
            <a:lvl7pPr lvl="6" rtl="0">
              <a:spcBef>
                <a:spcPts val="0"/>
              </a:spcBef>
              <a:spcAft>
                <a:spcPts val="0"/>
              </a:spcAft>
              <a:buSzPts val="5600"/>
              <a:buNone/>
              <a:defRPr sz="5600"/>
            </a:lvl7pPr>
            <a:lvl8pPr lvl="7" rtl="0">
              <a:spcBef>
                <a:spcPts val="0"/>
              </a:spcBef>
              <a:spcAft>
                <a:spcPts val="0"/>
              </a:spcAft>
              <a:buSzPts val="5600"/>
              <a:buNone/>
              <a:defRPr sz="5600"/>
            </a:lvl8pPr>
            <a:lvl9pPr lvl="8" rtl="0">
              <a:spcBef>
                <a:spcPts val="0"/>
              </a:spcBef>
              <a:spcAft>
                <a:spcPts val="0"/>
              </a:spcAft>
              <a:buSzPts val="5600"/>
              <a:buNone/>
              <a:defRPr sz="5600"/>
            </a:lvl9pPr>
          </a:lstStyle>
          <a:p/>
        </p:txBody>
      </p:sp>
      <p:sp>
        <p:nvSpPr>
          <p:cNvPr id="15" name="Google Shape;15;g15d33f8e5a5_18_4"/>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6" name="Google Shape;16;g15d33f8e5a5_18_4"/>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15d33f8e5a5_18_68"/>
          <p:cNvGrpSpPr/>
          <p:nvPr/>
        </p:nvGrpSpPr>
        <p:grpSpPr>
          <a:xfrm>
            <a:off x="1107036" y="5558926"/>
            <a:ext cx="994316" cy="61102"/>
            <a:chOff x="4580561" y="2589004"/>
            <a:chExt cx="1064464" cy="25200"/>
          </a:xfrm>
        </p:grpSpPr>
        <p:sp>
          <p:nvSpPr>
            <p:cNvPr id="75" name="Google Shape;75;g15d33f8e5a5_18_68"/>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15d33f8e5a5_18_68"/>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15d33f8e5a5_18_68"/>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10700"/>
              <a:buNone/>
              <a:defRPr sz="10700">
                <a:solidFill>
                  <a:schemeClr val="lt1"/>
                </a:solidFill>
              </a:defRPr>
            </a:lvl1pPr>
            <a:lvl2pPr lvl="1" rtl="0">
              <a:spcBef>
                <a:spcPts val="0"/>
              </a:spcBef>
              <a:spcAft>
                <a:spcPts val="0"/>
              </a:spcAft>
              <a:buClr>
                <a:schemeClr val="lt1"/>
              </a:buClr>
              <a:buSzPts val="10700"/>
              <a:buNone/>
              <a:defRPr sz="10700">
                <a:solidFill>
                  <a:schemeClr val="lt1"/>
                </a:solidFill>
              </a:defRPr>
            </a:lvl2pPr>
            <a:lvl3pPr lvl="2" rtl="0">
              <a:spcBef>
                <a:spcPts val="0"/>
              </a:spcBef>
              <a:spcAft>
                <a:spcPts val="0"/>
              </a:spcAft>
              <a:buClr>
                <a:schemeClr val="lt1"/>
              </a:buClr>
              <a:buSzPts val="10700"/>
              <a:buNone/>
              <a:defRPr sz="10700">
                <a:solidFill>
                  <a:schemeClr val="lt1"/>
                </a:solidFill>
              </a:defRPr>
            </a:lvl3pPr>
            <a:lvl4pPr lvl="3" rtl="0">
              <a:spcBef>
                <a:spcPts val="0"/>
              </a:spcBef>
              <a:spcAft>
                <a:spcPts val="0"/>
              </a:spcAft>
              <a:buClr>
                <a:schemeClr val="lt1"/>
              </a:buClr>
              <a:buSzPts val="10700"/>
              <a:buNone/>
              <a:defRPr sz="10700">
                <a:solidFill>
                  <a:schemeClr val="lt1"/>
                </a:solidFill>
              </a:defRPr>
            </a:lvl4pPr>
            <a:lvl5pPr lvl="4" rtl="0">
              <a:spcBef>
                <a:spcPts val="0"/>
              </a:spcBef>
              <a:spcAft>
                <a:spcPts val="0"/>
              </a:spcAft>
              <a:buClr>
                <a:schemeClr val="lt1"/>
              </a:buClr>
              <a:buSzPts val="10700"/>
              <a:buNone/>
              <a:defRPr sz="10700">
                <a:solidFill>
                  <a:schemeClr val="lt1"/>
                </a:solidFill>
              </a:defRPr>
            </a:lvl5pPr>
            <a:lvl6pPr lvl="5" rtl="0">
              <a:spcBef>
                <a:spcPts val="0"/>
              </a:spcBef>
              <a:spcAft>
                <a:spcPts val="0"/>
              </a:spcAft>
              <a:buClr>
                <a:schemeClr val="lt1"/>
              </a:buClr>
              <a:buSzPts val="10700"/>
              <a:buNone/>
              <a:defRPr sz="10700">
                <a:solidFill>
                  <a:schemeClr val="lt1"/>
                </a:solidFill>
              </a:defRPr>
            </a:lvl6pPr>
            <a:lvl7pPr lvl="6" rtl="0">
              <a:spcBef>
                <a:spcPts val="0"/>
              </a:spcBef>
              <a:spcAft>
                <a:spcPts val="0"/>
              </a:spcAft>
              <a:buClr>
                <a:schemeClr val="lt1"/>
              </a:buClr>
              <a:buSzPts val="10700"/>
              <a:buNone/>
              <a:defRPr sz="10700">
                <a:solidFill>
                  <a:schemeClr val="lt1"/>
                </a:solidFill>
              </a:defRPr>
            </a:lvl7pPr>
            <a:lvl8pPr lvl="7" rtl="0">
              <a:spcBef>
                <a:spcPts val="0"/>
              </a:spcBef>
              <a:spcAft>
                <a:spcPts val="0"/>
              </a:spcAft>
              <a:buClr>
                <a:schemeClr val="lt1"/>
              </a:buClr>
              <a:buSzPts val="10700"/>
              <a:buNone/>
              <a:defRPr sz="10700">
                <a:solidFill>
                  <a:schemeClr val="lt1"/>
                </a:solidFill>
              </a:defRPr>
            </a:lvl8pPr>
            <a:lvl9pPr lvl="8" rtl="0">
              <a:spcBef>
                <a:spcPts val="0"/>
              </a:spcBef>
              <a:spcAft>
                <a:spcPts val="0"/>
              </a:spcAft>
              <a:buClr>
                <a:schemeClr val="lt1"/>
              </a:buClr>
              <a:buSzPts val="10700"/>
              <a:buNone/>
              <a:defRPr sz="10700">
                <a:solidFill>
                  <a:schemeClr val="lt1"/>
                </a:solidFill>
              </a:defRPr>
            </a:lvl9pPr>
          </a:lstStyle>
          <a:p>
            <a:r>
              <a:t>xx%</a:t>
            </a:r>
          </a:p>
        </p:txBody>
      </p:sp>
      <p:sp>
        <p:nvSpPr>
          <p:cNvPr id="78" name="Google Shape;78;g15d33f8e5a5_18_68"/>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Clr>
                <a:schemeClr val="lt1"/>
              </a:buClr>
              <a:buSzPts val="1700"/>
              <a:buChar char="●"/>
              <a:defRPr>
                <a:solidFill>
                  <a:schemeClr val="lt1"/>
                </a:solidFill>
              </a:defRPr>
            </a:lvl1pPr>
            <a:lvl2pPr indent="-323850" lvl="1" marL="914400" rtl="0">
              <a:spcBef>
                <a:spcPts val="0"/>
              </a:spcBef>
              <a:spcAft>
                <a:spcPts val="0"/>
              </a:spcAft>
              <a:buClr>
                <a:schemeClr val="lt1"/>
              </a:buClr>
              <a:buSzPts val="1500"/>
              <a:buChar char="○"/>
              <a:defRPr>
                <a:solidFill>
                  <a:schemeClr val="lt1"/>
                </a:solidFill>
              </a:defRPr>
            </a:lvl2pPr>
            <a:lvl3pPr indent="-323850" lvl="2" marL="1371600" rtl="0">
              <a:spcBef>
                <a:spcPts val="0"/>
              </a:spcBef>
              <a:spcAft>
                <a:spcPts val="0"/>
              </a:spcAft>
              <a:buClr>
                <a:schemeClr val="lt1"/>
              </a:buClr>
              <a:buSzPts val="1500"/>
              <a:buChar char="■"/>
              <a:defRPr>
                <a:solidFill>
                  <a:schemeClr val="lt1"/>
                </a:solidFill>
              </a:defRPr>
            </a:lvl3pPr>
            <a:lvl4pPr indent="-323850" lvl="3" marL="1828800" rtl="0">
              <a:spcBef>
                <a:spcPts val="0"/>
              </a:spcBef>
              <a:spcAft>
                <a:spcPts val="0"/>
              </a:spcAft>
              <a:buClr>
                <a:schemeClr val="lt1"/>
              </a:buClr>
              <a:buSzPts val="1500"/>
              <a:buChar char="●"/>
              <a:defRPr>
                <a:solidFill>
                  <a:schemeClr val="lt1"/>
                </a:solidFill>
              </a:defRPr>
            </a:lvl4pPr>
            <a:lvl5pPr indent="-323850" lvl="4" marL="2286000" rtl="0">
              <a:spcBef>
                <a:spcPts val="0"/>
              </a:spcBef>
              <a:spcAft>
                <a:spcPts val="0"/>
              </a:spcAft>
              <a:buClr>
                <a:schemeClr val="lt1"/>
              </a:buClr>
              <a:buSzPts val="1500"/>
              <a:buChar char="○"/>
              <a:defRPr>
                <a:solidFill>
                  <a:schemeClr val="lt1"/>
                </a:solidFill>
              </a:defRPr>
            </a:lvl5pPr>
            <a:lvl6pPr indent="-323850" lvl="5" marL="2743200" rtl="0">
              <a:spcBef>
                <a:spcPts val="0"/>
              </a:spcBef>
              <a:spcAft>
                <a:spcPts val="0"/>
              </a:spcAft>
              <a:buClr>
                <a:schemeClr val="lt1"/>
              </a:buClr>
              <a:buSzPts val="1500"/>
              <a:buChar char="■"/>
              <a:defRPr>
                <a:solidFill>
                  <a:schemeClr val="lt1"/>
                </a:solidFill>
              </a:defRPr>
            </a:lvl6pPr>
            <a:lvl7pPr indent="-323850" lvl="6" marL="3200400" rtl="0">
              <a:spcBef>
                <a:spcPts val="0"/>
              </a:spcBef>
              <a:spcAft>
                <a:spcPts val="0"/>
              </a:spcAft>
              <a:buClr>
                <a:schemeClr val="lt1"/>
              </a:buClr>
              <a:buSzPts val="1500"/>
              <a:buChar char="●"/>
              <a:defRPr>
                <a:solidFill>
                  <a:schemeClr val="lt1"/>
                </a:solidFill>
              </a:defRPr>
            </a:lvl7pPr>
            <a:lvl8pPr indent="-323850" lvl="7" marL="3657600" rtl="0">
              <a:spcBef>
                <a:spcPts val="0"/>
              </a:spcBef>
              <a:spcAft>
                <a:spcPts val="0"/>
              </a:spcAft>
              <a:buClr>
                <a:schemeClr val="lt1"/>
              </a:buClr>
              <a:buSzPts val="1500"/>
              <a:buChar char="○"/>
              <a:defRPr>
                <a:solidFill>
                  <a:schemeClr val="lt1"/>
                </a:solidFill>
              </a:defRPr>
            </a:lvl8pPr>
            <a:lvl9pPr indent="-323850" lvl="8" marL="4114800" rtl="0">
              <a:spcBef>
                <a:spcPts val="0"/>
              </a:spcBef>
              <a:spcAft>
                <a:spcPts val="0"/>
              </a:spcAft>
              <a:buClr>
                <a:schemeClr val="lt1"/>
              </a:buClr>
              <a:buSzPts val="1500"/>
              <a:buChar char="■"/>
              <a:defRPr>
                <a:solidFill>
                  <a:schemeClr val="lt1"/>
                </a:solidFill>
              </a:defRPr>
            </a:lvl9pPr>
          </a:lstStyle>
          <a:p/>
        </p:txBody>
      </p:sp>
      <p:sp>
        <p:nvSpPr>
          <p:cNvPr id="79" name="Google Shape;79;g15d33f8e5a5_18_6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15d33f8e5a5_18_7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g15d33f8e5a5_18_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4" name="Google Shape;84;g15d33f8e5a5_18_7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85" name="Google Shape;85;g15d33f8e5a5_18_7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6" name="Google Shape;86;g15d33f8e5a5_18_7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7" name="Google Shape;87;g15d33f8e5a5_18_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15d33f8e5a5_18_12"/>
          <p:cNvGrpSpPr/>
          <p:nvPr/>
        </p:nvGrpSpPr>
        <p:grpSpPr>
          <a:xfrm>
            <a:off x="1107036" y="1588427"/>
            <a:ext cx="994316" cy="61102"/>
            <a:chOff x="4580561" y="2589004"/>
            <a:chExt cx="1064464" cy="25200"/>
          </a:xfrm>
        </p:grpSpPr>
        <p:sp>
          <p:nvSpPr>
            <p:cNvPr id="19" name="Google Shape;19;g15d33f8e5a5_18_12"/>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15d33f8e5a5_18_12"/>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15d33f8e5a5_18_12"/>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22" name="Google Shape;22;g15d33f8e5a5_18_1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15d33f8e5a5_18_18"/>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15d33f8e5a5_18_18"/>
          <p:cNvGrpSpPr/>
          <p:nvPr/>
        </p:nvGrpSpPr>
        <p:grpSpPr>
          <a:xfrm>
            <a:off x="1107036" y="1588427"/>
            <a:ext cx="994316" cy="61102"/>
            <a:chOff x="4580561" y="2589004"/>
            <a:chExt cx="1064464" cy="25200"/>
          </a:xfrm>
        </p:grpSpPr>
        <p:sp>
          <p:nvSpPr>
            <p:cNvPr id="26" name="Google Shape;26;g15d33f8e5a5_18_18"/>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15d33f8e5a5_18_18"/>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15d33f8e5a5_18_18"/>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29" name="Google Shape;29;g15d33f8e5a5_18_18"/>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0" name="Google Shape;30;g15d33f8e5a5_18_18"/>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15d33f8e5a5_18_2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15d33f8e5a5_18_26"/>
          <p:cNvGrpSpPr/>
          <p:nvPr/>
        </p:nvGrpSpPr>
        <p:grpSpPr>
          <a:xfrm>
            <a:off x="1107036" y="1588427"/>
            <a:ext cx="994316" cy="61102"/>
            <a:chOff x="4580561" y="2589004"/>
            <a:chExt cx="1064464" cy="25200"/>
          </a:xfrm>
        </p:grpSpPr>
        <p:sp>
          <p:nvSpPr>
            <p:cNvPr id="34" name="Google Shape;34;g15d33f8e5a5_18_2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5d33f8e5a5_18_2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15d33f8e5a5_18_2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37" name="Google Shape;37;g15d33f8e5a5_18_26"/>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8" name="Google Shape;38;g15d33f8e5a5_18_26"/>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39" name="Google Shape;39;g15d33f8e5a5_18_2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15d33f8e5a5_18_35"/>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15d33f8e5a5_18_35"/>
          <p:cNvGrpSpPr/>
          <p:nvPr/>
        </p:nvGrpSpPr>
        <p:grpSpPr>
          <a:xfrm>
            <a:off x="1107036" y="1588427"/>
            <a:ext cx="994316" cy="61102"/>
            <a:chOff x="4580561" y="2589004"/>
            <a:chExt cx="1064464" cy="25200"/>
          </a:xfrm>
        </p:grpSpPr>
        <p:sp>
          <p:nvSpPr>
            <p:cNvPr id="43" name="Google Shape;43;g15d33f8e5a5_18_3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15d33f8e5a5_18_3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15d33f8e5a5_18_35"/>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46" name="Google Shape;46;g15d33f8e5a5_18_3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15d33f8e5a5_18_42"/>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15d33f8e5a5_18_42"/>
          <p:cNvGrpSpPr/>
          <p:nvPr/>
        </p:nvGrpSpPr>
        <p:grpSpPr>
          <a:xfrm>
            <a:off x="1107036" y="1588427"/>
            <a:ext cx="994316" cy="61102"/>
            <a:chOff x="4580561" y="2589004"/>
            <a:chExt cx="1064464" cy="25200"/>
          </a:xfrm>
        </p:grpSpPr>
        <p:sp>
          <p:nvSpPr>
            <p:cNvPr id="50" name="Google Shape;50;g15d33f8e5a5_18_42"/>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15d33f8e5a5_18_42"/>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15d33f8e5a5_18_42"/>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3" name="Google Shape;53;g15d33f8e5a5_18_42"/>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g15d33f8e5a5_18_42"/>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15d33f8e5a5_18_50"/>
          <p:cNvGrpSpPr/>
          <p:nvPr/>
        </p:nvGrpSpPr>
        <p:grpSpPr>
          <a:xfrm>
            <a:off x="1107036" y="5558926"/>
            <a:ext cx="994316" cy="61102"/>
            <a:chOff x="4580561" y="2589004"/>
            <a:chExt cx="1064464" cy="25200"/>
          </a:xfrm>
        </p:grpSpPr>
        <p:sp>
          <p:nvSpPr>
            <p:cNvPr id="57" name="Google Shape;57;g15d33f8e5a5_18_50"/>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15d33f8e5a5_18_50"/>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15d33f8e5a5_18_50"/>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60" name="Google Shape;60;g15d33f8e5a5_18_50"/>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15d33f8e5a5_18_56"/>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15d33f8e5a5_18_56"/>
          <p:cNvGrpSpPr/>
          <p:nvPr/>
        </p:nvGrpSpPr>
        <p:grpSpPr>
          <a:xfrm>
            <a:off x="1107036" y="1588427"/>
            <a:ext cx="994316" cy="61102"/>
            <a:chOff x="4580561" y="2589004"/>
            <a:chExt cx="1064464" cy="25200"/>
          </a:xfrm>
        </p:grpSpPr>
        <p:sp>
          <p:nvSpPr>
            <p:cNvPr id="64" name="Google Shape;64;g15d33f8e5a5_18_5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5d33f8e5a5_18_5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15d33f8e5a5_18_56"/>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67" name="Google Shape;67;g15d33f8e5a5_18_56"/>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68" name="Google Shape;68;g15d33f8e5a5_18_56"/>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9" name="Google Shape;69;g15d33f8e5a5_18_5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15d33f8e5a5_18_65"/>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72" name="Google Shape;72;g15d33f8e5a5_18_6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15d33f8e5a5_18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rt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15d33f8e5a5_18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rtl="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15d33f8e5a5_18_0"/>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accent1"/>
                </a:solidFill>
                <a:latin typeface="Lato"/>
                <a:ea typeface="Lato"/>
                <a:cs typeface="Lato"/>
                <a:sym typeface="Lato"/>
              </a:defRPr>
            </a:lvl1pPr>
            <a:lvl2pPr lvl="1" rtl="0" algn="r">
              <a:buNone/>
              <a:defRPr sz="1300">
                <a:solidFill>
                  <a:schemeClr val="accent1"/>
                </a:solidFill>
                <a:latin typeface="Lato"/>
                <a:ea typeface="Lato"/>
                <a:cs typeface="Lato"/>
                <a:sym typeface="Lato"/>
              </a:defRPr>
            </a:lvl2pPr>
            <a:lvl3pPr lvl="2" rtl="0" algn="r">
              <a:buNone/>
              <a:defRPr sz="1300">
                <a:solidFill>
                  <a:schemeClr val="accent1"/>
                </a:solidFill>
                <a:latin typeface="Lato"/>
                <a:ea typeface="Lato"/>
                <a:cs typeface="Lato"/>
                <a:sym typeface="Lato"/>
              </a:defRPr>
            </a:lvl3pPr>
            <a:lvl4pPr lvl="3" rtl="0" algn="r">
              <a:buNone/>
              <a:defRPr sz="1300">
                <a:solidFill>
                  <a:schemeClr val="accent1"/>
                </a:solidFill>
                <a:latin typeface="Lato"/>
                <a:ea typeface="Lato"/>
                <a:cs typeface="Lato"/>
                <a:sym typeface="Lato"/>
              </a:defRPr>
            </a:lvl4pPr>
            <a:lvl5pPr lvl="4" rtl="0" algn="r">
              <a:buNone/>
              <a:defRPr sz="1300">
                <a:solidFill>
                  <a:schemeClr val="accent1"/>
                </a:solidFill>
                <a:latin typeface="Lato"/>
                <a:ea typeface="Lato"/>
                <a:cs typeface="Lato"/>
                <a:sym typeface="Lato"/>
              </a:defRPr>
            </a:lvl5pPr>
            <a:lvl6pPr lvl="5" rtl="0" algn="r">
              <a:buNone/>
              <a:defRPr sz="1300">
                <a:solidFill>
                  <a:schemeClr val="accent1"/>
                </a:solidFill>
                <a:latin typeface="Lato"/>
                <a:ea typeface="Lato"/>
                <a:cs typeface="Lato"/>
                <a:sym typeface="Lato"/>
              </a:defRPr>
            </a:lvl6pPr>
            <a:lvl7pPr lvl="6" rtl="0" algn="r">
              <a:buNone/>
              <a:defRPr sz="1300">
                <a:solidFill>
                  <a:schemeClr val="accent1"/>
                </a:solidFill>
                <a:latin typeface="Lato"/>
                <a:ea typeface="Lato"/>
                <a:cs typeface="Lato"/>
                <a:sym typeface="Lato"/>
              </a:defRPr>
            </a:lvl7pPr>
            <a:lvl8pPr lvl="7" rtl="0" algn="r">
              <a:buNone/>
              <a:defRPr sz="1300">
                <a:solidFill>
                  <a:schemeClr val="accent1"/>
                </a:solidFill>
                <a:latin typeface="Lato"/>
                <a:ea typeface="Lato"/>
                <a:cs typeface="Lato"/>
                <a:sym typeface="Lato"/>
              </a:defRPr>
            </a:lvl8pPr>
            <a:lvl9pPr lvl="8" rtl="0"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
          <p:cNvSpPr txBox="1"/>
          <p:nvPr>
            <p:ph type="ctrTitle"/>
          </p:nvPr>
        </p:nvSpPr>
        <p:spPr>
          <a:xfrm>
            <a:off x="1524000" y="1735353"/>
            <a:ext cx="9144000" cy="884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1000"/>
              </a:spcAft>
              <a:buClr>
                <a:schemeClr val="dk1"/>
              </a:buClr>
              <a:buSzPts val="4000"/>
              <a:buFont typeface="Calibri"/>
              <a:buNone/>
            </a:pPr>
            <a:r>
              <a:rPr lang="en-US" sz="4000"/>
              <a:t>Exploring the Real Estate Market</a:t>
            </a:r>
            <a:endParaRPr sz="4000"/>
          </a:p>
        </p:txBody>
      </p:sp>
      <p:sp>
        <p:nvSpPr>
          <p:cNvPr id="93" name="Google Shape;93;p1"/>
          <p:cNvSpPr txBox="1"/>
          <p:nvPr>
            <p:ph idx="1" type="subTitle"/>
          </p:nvPr>
        </p:nvSpPr>
        <p:spPr>
          <a:xfrm>
            <a:off x="7767535" y="4079875"/>
            <a:ext cx="2817779" cy="1999912"/>
          </a:xfrm>
          <a:prstGeom prst="rect">
            <a:avLst/>
          </a:prstGeom>
          <a:noFill/>
          <a:ln>
            <a:noFill/>
          </a:ln>
        </p:spPr>
        <p:txBody>
          <a:bodyPr anchorCtr="0" anchor="t" bIns="45700" lIns="91425" spcFirstLastPara="1" rIns="91425" wrap="square" tIns="45700">
            <a:normAutofit fontScale="70000" lnSpcReduction="20000"/>
          </a:bodyPr>
          <a:lstStyle/>
          <a:p>
            <a:pPr indent="0" lvl="0" marL="0" rtl="0" algn="r">
              <a:lnSpc>
                <a:spcPct val="90000"/>
              </a:lnSpc>
              <a:spcBef>
                <a:spcPts val="0"/>
              </a:spcBef>
              <a:spcAft>
                <a:spcPts val="0"/>
              </a:spcAft>
              <a:buClr>
                <a:schemeClr val="dk1"/>
              </a:buClr>
              <a:buSzPct val="114285"/>
              <a:buNone/>
            </a:pPr>
            <a:r>
              <a:rPr lang="en-US"/>
              <a:t>Group 4</a:t>
            </a:r>
            <a:endParaRPr/>
          </a:p>
          <a:p>
            <a:pPr indent="0" lvl="0" marL="0" rtl="0" algn="r">
              <a:lnSpc>
                <a:spcPct val="90000"/>
              </a:lnSpc>
              <a:spcBef>
                <a:spcPts val="1000"/>
              </a:spcBef>
              <a:spcAft>
                <a:spcPts val="0"/>
              </a:spcAft>
              <a:buClr>
                <a:schemeClr val="dk1"/>
              </a:buClr>
              <a:buSzPct val="114285"/>
              <a:buNone/>
            </a:pPr>
            <a:r>
              <a:rPr lang="en-US"/>
              <a:t>Aishwarya Khinvasara</a:t>
            </a:r>
            <a:endParaRPr/>
          </a:p>
          <a:p>
            <a:pPr indent="0" lvl="0" marL="0" rtl="0" algn="r">
              <a:lnSpc>
                <a:spcPct val="90000"/>
              </a:lnSpc>
              <a:spcBef>
                <a:spcPts val="1000"/>
              </a:spcBef>
              <a:spcAft>
                <a:spcPts val="0"/>
              </a:spcAft>
              <a:buClr>
                <a:schemeClr val="dk1"/>
              </a:buClr>
              <a:buSzPct val="114285"/>
              <a:buNone/>
            </a:pPr>
            <a:r>
              <a:rPr lang="en-US"/>
              <a:t>Nihal Jayan </a:t>
            </a:r>
            <a:endParaRPr/>
          </a:p>
          <a:p>
            <a:pPr indent="0" lvl="0" marL="0" rtl="0" algn="r">
              <a:lnSpc>
                <a:spcPct val="90000"/>
              </a:lnSpc>
              <a:spcBef>
                <a:spcPts val="1000"/>
              </a:spcBef>
              <a:spcAft>
                <a:spcPts val="0"/>
              </a:spcAft>
              <a:buClr>
                <a:schemeClr val="dk1"/>
              </a:buClr>
              <a:buSzPct val="114285"/>
              <a:buNone/>
            </a:pPr>
            <a:r>
              <a:rPr lang="en-US"/>
              <a:t>Rahul Chada</a:t>
            </a:r>
            <a:endParaRPr/>
          </a:p>
          <a:p>
            <a:pPr indent="0" lvl="0" marL="0" rtl="0" algn="r">
              <a:lnSpc>
                <a:spcPct val="90000"/>
              </a:lnSpc>
              <a:spcBef>
                <a:spcPts val="1000"/>
              </a:spcBef>
              <a:spcAft>
                <a:spcPts val="0"/>
              </a:spcAft>
              <a:buClr>
                <a:schemeClr val="dk1"/>
              </a:buClr>
              <a:buSzPct val="114285"/>
              <a:buNone/>
            </a:pPr>
            <a:r>
              <a:rPr lang="en-US"/>
              <a:t>Ruchika Balani</a:t>
            </a:r>
            <a:endParaRPr/>
          </a:p>
          <a:p>
            <a:pPr indent="0" lvl="0" marL="0" rtl="0" algn="r">
              <a:lnSpc>
                <a:spcPct val="90000"/>
              </a:lnSpc>
              <a:spcBef>
                <a:spcPts val="1000"/>
              </a:spcBef>
              <a:spcAft>
                <a:spcPts val="0"/>
              </a:spcAft>
              <a:buClr>
                <a:schemeClr val="dk1"/>
              </a:buClr>
              <a:buSzPct val="114285"/>
              <a:buNone/>
            </a:pPr>
            <a:r>
              <a:rPr lang="en-US"/>
              <a:t>Swetha Srinivasan </a:t>
            </a:r>
            <a:endParaRPr/>
          </a:p>
          <a:p>
            <a:pPr indent="0" lvl="0" marL="0" rtl="0" algn="r">
              <a:lnSpc>
                <a:spcPct val="90000"/>
              </a:lnSpc>
              <a:spcBef>
                <a:spcPts val="1000"/>
              </a:spcBef>
              <a:spcAft>
                <a:spcPts val="0"/>
              </a:spcAft>
              <a:buClr>
                <a:schemeClr val="dk1"/>
              </a:buClr>
              <a:buSzPct val="114285"/>
              <a:buNone/>
            </a:pPr>
            <a:r>
              <a:t/>
            </a:r>
            <a:endParaRPr/>
          </a:p>
        </p:txBody>
      </p:sp>
      <p:sp>
        <p:nvSpPr>
          <p:cNvPr id="94" name="Google Shape;94;p1"/>
          <p:cNvSpPr txBox="1"/>
          <p:nvPr/>
        </p:nvSpPr>
        <p:spPr>
          <a:xfrm>
            <a:off x="3352050" y="2681000"/>
            <a:ext cx="5487900" cy="572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1000"/>
              </a:spcAft>
              <a:buClr>
                <a:schemeClr val="dk1"/>
              </a:buClr>
              <a:buSzPts val="4000"/>
              <a:buFont typeface="Calibri"/>
              <a:buNone/>
            </a:pPr>
            <a:r>
              <a:rPr b="1" lang="en-US" sz="2800">
                <a:solidFill>
                  <a:schemeClr val="dk2"/>
                </a:solidFill>
                <a:latin typeface="Raleway"/>
                <a:ea typeface="Raleway"/>
                <a:cs typeface="Raleway"/>
                <a:sym typeface="Raleway"/>
              </a:rPr>
              <a:t>Data Analytics - Group Project</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5d33f8e5a5_13_88"/>
          <p:cNvSpPr txBox="1"/>
          <p:nvPr>
            <p:ph type="title"/>
          </p:nvPr>
        </p:nvSpPr>
        <p:spPr>
          <a:xfrm>
            <a:off x="972600" y="1758200"/>
            <a:ext cx="4701600" cy="1108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Price and Square Feet</a:t>
            </a:r>
            <a:endParaRPr/>
          </a:p>
        </p:txBody>
      </p:sp>
      <p:pic>
        <p:nvPicPr>
          <p:cNvPr id="161" name="Google Shape;161;g15d33f8e5a5_13_88"/>
          <p:cNvPicPr preferRelativeResize="0"/>
          <p:nvPr>
            <p:ph idx="1" type="body"/>
          </p:nvPr>
        </p:nvPicPr>
        <p:blipFill rotWithShape="1">
          <a:blip r:embed="rId3">
            <a:alphaModFix/>
          </a:blip>
          <a:srcRect b="0" l="0" r="0" t="0"/>
          <a:stretch/>
        </p:blipFill>
        <p:spPr>
          <a:xfrm>
            <a:off x="5195475" y="1029325"/>
            <a:ext cx="6864000" cy="5282100"/>
          </a:xfrm>
          <a:prstGeom prst="rect">
            <a:avLst/>
          </a:prstGeom>
          <a:noFill/>
          <a:ln>
            <a:noFill/>
          </a:ln>
        </p:spPr>
      </p:pic>
      <p:sp>
        <p:nvSpPr>
          <p:cNvPr id="162" name="Google Shape;162;g15d33f8e5a5_13_88"/>
          <p:cNvSpPr txBox="1"/>
          <p:nvPr/>
        </p:nvSpPr>
        <p:spPr>
          <a:xfrm>
            <a:off x="343125" y="2977725"/>
            <a:ext cx="4614600" cy="2072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200">
                <a:solidFill>
                  <a:schemeClr val="accent1"/>
                </a:solidFill>
                <a:latin typeface="Lato"/>
                <a:ea typeface="Lato"/>
                <a:cs typeface="Lato"/>
                <a:sym typeface="Lato"/>
              </a:rPr>
              <a:t>What we found</a:t>
            </a:r>
            <a:endParaRPr b="1" sz="2200">
              <a:solidFill>
                <a:schemeClr val="accent1"/>
              </a:solidFill>
              <a:latin typeface="Lato"/>
              <a:ea typeface="Lato"/>
              <a:cs typeface="Lato"/>
              <a:sym typeface="Lato"/>
            </a:endParaRPr>
          </a:p>
          <a:p>
            <a:pPr indent="-342900" lvl="0" marL="457200" marR="0" rtl="0" algn="l">
              <a:spcBef>
                <a:spcPts val="1000"/>
              </a:spcBef>
              <a:spcAft>
                <a:spcPts val="0"/>
              </a:spcAft>
              <a:buClr>
                <a:schemeClr val="dk1"/>
              </a:buClr>
              <a:buSzPts val="1800"/>
              <a:buFont typeface="Lato"/>
              <a:buAutoNum type="arabicPeriod"/>
            </a:pPr>
            <a:r>
              <a:rPr lang="en-US" sz="1800">
                <a:solidFill>
                  <a:schemeClr val="accent1"/>
                </a:solidFill>
                <a:latin typeface="Lato"/>
                <a:ea typeface="Lato"/>
                <a:cs typeface="Lato"/>
                <a:sym typeface="Lato"/>
              </a:rPr>
              <a:t>P</a:t>
            </a:r>
            <a:r>
              <a:rPr i="0" lang="en-US" sz="1800">
                <a:solidFill>
                  <a:schemeClr val="accent1"/>
                </a:solidFill>
                <a:latin typeface="Lato"/>
                <a:ea typeface="Lato"/>
                <a:cs typeface="Lato"/>
                <a:sym typeface="Lato"/>
              </a:rPr>
              <a:t>ositive relationship between square feet and price. </a:t>
            </a:r>
            <a:endParaRPr i="0" sz="1800">
              <a:solidFill>
                <a:schemeClr val="accent1"/>
              </a:solidFill>
              <a:latin typeface="Lato"/>
              <a:ea typeface="Lato"/>
              <a:cs typeface="Lato"/>
              <a:sym typeface="Lato"/>
            </a:endParaRPr>
          </a:p>
          <a:p>
            <a:pPr indent="-342900" lvl="0" marL="457200" marR="0" rtl="0" algn="l">
              <a:spcBef>
                <a:spcPts val="1000"/>
              </a:spcBef>
              <a:spcAft>
                <a:spcPts val="1000"/>
              </a:spcAft>
              <a:buClr>
                <a:schemeClr val="dk1"/>
              </a:buClr>
              <a:buSzPts val="1800"/>
              <a:buFont typeface="Lato"/>
              <a:buAutoNum type="arabicPeriod"/>
            </a:pPr>
            <a:r>
              <a:rPr lang="en-US" sz="1800">
                <a:solidFill>
                  <a:schemeClr val="accent1"/>
                </a:solidFill>
                <a:latin typeface="Lato"/>
                <a:ea typeface="Lato"/>
                <a:cs typeface="Lato"/>
                <a:sym typeface="Lato"/>
              </a:rPr>
              <a:t>M</a:t>
            </a:r>
            <a:r>
              <a:rPr i="0" lang="en-US" sz="1800">
                <a:solidFill>
                  <a:schemeClr val="accent1"/>
                </a:solidFill>
                <a:latin typeface="Lato"/>
                <a:ea typeface="Lato"/>
                <a:cs typeface="Lato"/>
                <a:sym typeface="Lato"/>
              </a:rPr>
              <a:t>ost listed properties are clustered under the price range of 2M and under 2000 square feet.</a:t>
            </a:r>
            <a:endParaRPr sz="18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5d33f8e5a5_13_94"/>
          <p:cNvSpPr txBox="1"/>
          <p:nvPr>
            <p:ph type="title"/>
          </p:nvPr>
        </p:nvSpPr>
        <p:spPr>
          <a:xfrm>
            <a:off x="972600" y="1758200"/>
            <a:ext cx="71895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Exploring Union City by Zipcode</a:t>
            </a:r>
            <a:endParaRPr/>
          </a:p>
        </p:txBody>
      </p:sp>
      <p:pic>
        <p:nvPicPr>
          <p:cNvPr id="168" name="Google Shape;168;g15d33f8e5a5_13_94"/>
          <p:cNvPicPr preferRelativeResize="0"/>
          <p:nvPr>
            <p:ph idx="1" type="body"/>
          </p:nvPr>
        </p:nvPicPr>
        <p:blipFill rotWithShape="1">
          <a:blip r:embed="rId3">
            <a:alphaModFix/>
          </a:blip>
          <a:srcRect b="0" l="0" r="0" t="0"/>
          <a:stretch/>
        </p:blipFill>
        <p:spPr>
          <a:xfrm>
            <a:off x="5300875" y="2794075"/>
            <a:ext cx="6490800" cy="3666300"/>
          </a:xfrm>
          <a:prstGeom prst="rect">
            <a:avLst/>
          </a:prstGeom>
          <a:noFill/>
          <a:ln>
            <a:noFill/>
          </a:ln>
        </p:spPr>
      </p:pic>
      <p:sp>
        <p:nvSpPr>
          <p:cNvPr id="169" name="Google Shape;169;g15d33f8e5a5_13_94"/>
          <p:cNvSpPr txBox="1"/>
          <p:nvPr/>
        </p:nvSpPr>
        <p:spPr>
          <a:xfrm>
            <a:off x="627700" y="2406625"/>
            <a:ext cx="4071000" cy="4104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a:solidFill>
                  <a:schemeClr val="accent1"/>
                </a:solidFill>
                <a:latin typeface="Lato"/>
                <a:ea typeface="Lato"/>
                <a:cs typeface="Lato"/>
                <a:sym typeface="Lato"/>
              </a:rPr>
              <a:t>What we found</a:t>
            </a:r>
            <a:endParaRPr b="1" sz="21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N</a:t>
            </a:r>
            <a:r>
              <a:rPr lang="en-US" sz="1800">
                <a:solidFill>
                  <a:schemeClr val="accent1"/>
                </a:solidFill>
                <a:latin typeface="Lato"/>
                <a:ea typeface="Lato"/>
                <a:cs typeface="Lato"/>
                <a:sym typeface="Lato"/>
              </a:rPr>
              <a:t>ot many options for 2 or 5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Lot of properties with  3 and 4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Wide overlap in </a:t>
            </a:r>
            <a:r>
              <a:rPr lang="en-US" sz="1800">
                <a:solidFill>
                  <a:schemeClr val="accent1"/>
                </a:solidFill>
                <a:latin typeface="Lato"/>
                <a:ea typeface="Lato"/>
                <a:cs typeface="Lato"/>
                <a:sym typeface="Lato"/>
              </a:rPr>
              <a:t>price range among properties with </a:t>
            </a:r>
            <a:r>
              <a:rPr lang="en-US" sz="1800">
                <a:solidFill>
                  <a:schemeClr val="accent1"/>
                </a:solidFill>
                <a:latin typeface="Lato"/>
                <a:ea typeface="Lato"/>
                <a:cs typeface="Lato"/>
                <a:sym typeface="Lato"/>
              </a:rPr>
              <a:t>3 and 4 beds.</a:t>
            </a:r>
            <a:endParaRPr sz="18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Properties listed with 3 beds appear to be skewed on both sides of the median.</a:t>
            </a:r>
            <a:endParaRPr sz="18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800">
                <a:solidFill>
                  <a:schemeClr val="accent1"/>
                </a:solidFill>
                <a:latin typeface="Lato"/>
                <a:ea typeface="Lato"/>
                <a:cs typeface="Lato"/>
                <a:sym typeface="Lato"/>
              </a:rPr>
              <a:t>Properties with 4 beds appears to be right skewed.</a:t>
            </a:r>
            <a:endParaRPr sz="18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5d33f8e5a5_13_100"/>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prices vary by bed? </a:t>
            </a:r>
            <a:endParaRPr/>
          </a:p>
        </p:txBody>
      </p:sp>
      <p:pic>
        <p:nvPicPr>
          <p:cNvPr id="175" name="Google Shape;175;g15d33f8e5a5_13_100"/>
          <p:cNvPicPr preferRelativeResize="0"/>
          <p:nvPr>
            <p:ph idx="1" type="body"/>
          </p:nvPr>
        </p:nvPicPr>
        <p:blipFill rotWithShape="1">
          <a:blip r:embed="rId3">
            <a:alphaModFix/>
          </a:blip>
          <a:srcRect b="0" l="7949" r="11431" t="0"/>
          <a:stretch/>
        </p:blipFill>
        <p:spPr>
          <a:xfrm>
            <a:off x="7751975" y="1211600"/>
            <a:ext cx="3472200" cy="3193500"/>
          </a:xfrm>
          <a:prstGeom prst="rect">
            <a:avLst/>
          </a:prstGeom>
          <a:noFill/>
          <a:ln>
            <a:noFill/>
          </a:ln>
        </p:spPr>
      </p:pic>
      <p:pic>
        <p:nvPicPr>
          <p:cNvPr id="176" name="Google Shape;176;g15d33f8e5a5_13_100"/>
          <p:cNvPicPr preferRelativeResize="0"/>
          <p:nvPr/>
        </p:nvPicPr>
        <p:blipFill rotWithShape="1">
          <a:blip r:embed="rId4">
            <a:alphaModFix/>
          </a:blip>
          <a:srcRect b="0" l="0" r="0" t="0"/>
          <a:stretch/>
        </p:blipFill>
        <p:spPr>
          <a:xfrm>
            <a:off x="0" y="2401175"/>
            <a:ext cx="7045827" cy="3316700"/>
          </a:xfrm>
          <a:prstGeom prst="rect">
            <a:avLst/>
          </a:prstGeom>
          <a:noFill/>
          <a:ln>
            <a:noFill/>
          </a:ln>
        </p:spPr>
      </p:pic>
      <p:sp>
        <p:nvSpPr>
          <p:cNvPr id="177" name="Google Shape;177;g15d33f8e5a5_13_100"/>
          <p:cNvSpPr txBox="1"/>
          <p:nvPr/>
        </p:nvSpPr>
        <p:spPr>
          <a:xfrm>
            <a:off x="1620300" y="5882275"/>
            <a:ext cx="8956200" cy="723300"/>
          </a:xfrm>
          <a:prstGeom prst="rect">
            <a:avLst/>
          </a:prstGeom>
          <a:noFill/>
          <a:ln>
            <a:noFill/>
          </a:ln>
        </p:spPr>
        <p:txBody>
          <a:bodyPr anchorCtr="0" anchor="t" bIns="45700" lIns="91425" spcFirstLastPara="1" rIns="91425" wrap="square" tIns="45700">
            <a:spAutoFit/>
          </a:bodyPr>
          <a:lstStyle/>
          <a:p>
            <a:pPr indent="0" lvl="0" marL="0" marR="0" rtl="0" algn="l">
              <a:spcBef>
                <a:spcPts val="1000"/>
              </a:spcBef>
              <a:spcAft>
                <a:spcPts val="0"/>
              </a:spcAft>
              <a:buNone/>
            </a:pPr>
            <a:r>
              <a:rPr lang="en-US" sz="2300">
                <a:solidFill>
                  <a:schemeClr val="dk2"/>
                </a:solidFill>
                <a:latin typeface="Lato"/>
                <a:ea typeface="Lato"/>
                <a:cs typeface="Lato"/>
                <a:sym typeface="Lato"/>
              </a:rPr>
              <a:t>Positive relationship between bed and mean price of the properties.</a:t>
            </a:r>
            <a:endParaRPr sz="2300">
              <a:solidFill>
                <a:schemeClr val="dk2"/>
              </a:solidFill>
              <a:latin typeface="Lato"/>
              <a:ea typeface="Lato"/>
              <a:cs typeface="Lato"/>
              <a:sym typeface="Lato"/>
            </a:endParaRPr>
          </a:p>
          <a:p>
            <a:pPr indent="0" lvl="0" marL="457200" marR="0" rtl="0" algn="l">
              <a:spcBef>
                <a:spcPts val="0"/>
              </a:spcBef>
              <a:spcAft>
                <a:spcPts val="0"/>
              </a:spcAft>
              <a:buNone/>
            </a:pPr>
            <a:r>
              <a:t/>
            </a:r>
            <a:endParaRPr sz="1800">
              <a:solidFill>
                <a:schemeClr val="dk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5d33f8e5a5_13_107"/>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How do prices vary by bath?</a:t>
            </a:r>
            <a:endParaRPr/>
          </a:p>
        </p:txBody>
      </p:sp>
      <p:pic>
        <p:nvPicPr>
          <p:cNvPr id="183" name="Google Shape;183;g15d33f8e5a5_13_107"/>
          <p:cNvPicPr preferRelativeResize="0"/>
          <p:nvPr>
            <p:ph idx="1" type="body"/>
          </p:nvPr>
        </p:nvPicPr>
        <p:blipFill rotWithShape="1">
          <a:blip r:embed="rId3">
            <a:alphaModFix/>
          </a:blip>
          <a:srcRect b="0" l="7005" r="7253" t="0"/>
          <a:stretch/>
        </p:blipFill>
        <p:spPr>
          <a:xfrm>
            <a:off x="7669900" y="1295725"/>
            <a:ext cx="3679500" cy="2763900"/>
          </a:xfrm>
          <a:prstGeom prst="rect">
            <a:avLst/>
          </a:prstGeom>
          <a:noFill/>
          <a:ln>
            <a:noFill/>
          </a:ln>
        </p:spPr>
      </p:pic>
      <p:pic>
        <p:nvPicPr>
          <p:cNvPr id="184" name="Google Shape;184;g15d33f8e5a5_13_107"/>
          <p:cNvPicPr preferRelativeResize="0"/>
          <p:nvPr/>
        </p:nvPicPr>
        <p:blipFill rotWithShape="1">
          <a:blip r:embed="rId4">
            <a:alphaModFix/>
          </a:blip>
          <a:srcRect b="0" l="0" r="0" t="0"/>
          <a:stretch/>
        </p:blipFill>
        <p:spPr>
          <a:xfrm>
            <a:off x="152075" y="2471900"/>
            <a:ext cx="6895131" cy="3583074"/>
          </a:xfrm>
          <a:prstGeom prst="rect">
            <a:avLst/>
          </a:prstGeom>
          <a:noFill/>
          <a:ln>
            <a:noFill/>
          </a:ln>
        </p:spPr>
      </p:pic>
      <p:sp>
        <p:nvSpPr>
          <p:cNvPr id="185" name="Google Shape;185;g15d33f8e5a5_13_107"/>
          <p:cNvSpPr txBox="1"/>
          <p:nvPr/>
        </p:nvSpPr>
        <p:spPr>
          <a:xfrm>
            <a:off x="1433700" y="6119100"/>
            <a:ext cx="9329400" cy="7389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US" sz="2300">
                <a:solidFill>
                  <a:schemeClr val="dk2"/>
                </a:solidFill>
                <a:latin typeface="Lato"/>
                <a:ea typeface="Lato"/>
                <a:cs typeface="Lato"/>
                <a:sym typeface="Lato"/>
              </a:rPr>
              <a:t>P</a:t>
            </a:r>
            <a:r>
              <a:rPr lang="en-US" sz="2300">
                <a:solidFill>
                  <a:schemeClr val="dk2"/>
                </a:solidFill>
                <a:latin typeface="Lato"/>
                <a:ea typeface="Lato"/>
                <a:cs typeface="Lato"/>
                <a:sym typeface="Lato"/>
              </a:rPr>
              <a:t>ositive relationship between bath and mean price of the properties.</a:t>
            </a:r>
            <a:endParaRPr sz="2300">
              <a:solidFill>
                <a:schemeClr val="dk1"/>
              </a:solidFill>
              <a:latin typeface="Lato"/>
              <a:ea typeface="Lato"/>
              <a:cs typeface="Lato"/>
              <a:sym typeface="Lato"/>
            </a:endParaRPr>
          </a:p>
          <a:p>
            <a:pPr indent="0" lvl="0" marL="0" marR="0" rtl="0" algn="l">
              <a:spcBef>
                <a:spcPts val="0"/>
              </a:spcBef>
              <a:spcAft>
                <a:spcPts val="0"/>
              </a:spcAft>
              <a:buNone/>
            </a:pPr>
            <a:r>
              <a:t/>
            </a:r>
            <a:endParaRPr sz="19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15d33f8e5a5_13_114"/>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Relationship between year built and price</a:t>
            </a:r>
            <a:endParaRPr/>
          </a:p>
        </p:txBody>
      </p:sp>
      <p:pic>
        <p:nvPicPr>
          <p:cNvPr id="191" name="Google Shape;191;g15d33f8e5a5_13_114"/>
          <p:cNvPicPr preferRelativeResize="0"/>
          <p:nvPr>
            <p:ph idx="1" type="body"/>
          </p:nvPr>
        </p:nvPicPr>
        <p:blipFill rotWithShape="1">
          <a:blip r:embed="rId3">
            <a:alphaModFix/>
          </a:blip>
          <a:srcRect b="0" l="0" r="0" t="0"/>
          <a:stretch/>
        </p:blipFill>
        <p:spPr>
          <a:xfrm>
            <a:off x="5400250" y="2771825"/>
            <a:ext cx="6129000" cy="3735000"/>
          </a:xfrm>
          <a:prstGeom prst="rect">
            <a:avLst/>
          </a:prstGeom>
          <a:noFill/>
          <a:ln>
            <a:noFill/>
          </a:ln>
        </p:spPr>
      </p:pic>
      <p:sp>
        <p:nvSpPr>
          <p:cNvPr id="192" name="Google Shape;192;g15d33f8e5a5_13_114"/>
          <p:cNvSpPr txBox="1"/>
          <p:nvPr/>
        </p:nvSpPr>
        <p:spPr>
          <a:xfrm>
            <a:off x="691450" y="2951100"/>
            <a:ext cx="4162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Lato"/>
                <a:ea typeface="Lato"/>
                <a:cs typeface="Lato"/>
                <a:sym typeface="Lato"/>
              </a:rPr>
              <a:t>No </a:t>
            </a:r>
            <a:r>
              <a:rPr i="0" lang="en-US" sz="1800">
                <a:solidFill>
                  <a:schemeClr val="accent1"/>
                </a:solidFill>
                <a:latin typeface="Lato"/>
                <a:ea typeface="Lato"/>
                <a:cs typeface="Lato"/>
                <a:sym typeface="Lato"/>
              </a:rPr>
              <a:t>relationship between the price and the year the property is built in.</a:t>
            </a:r>
            <a:endParaRPr sz="1900">
              <a:solidFill>
                <a:schemeClr val="accent1"/>
              </a:solidFill>
              <a:latin typeface="Lato"/>
              <a:ea typeface="Lato"/>
              <a:cs typeface="Lato"/>
              <a:sym typeface="Lato"/>
            </a:endParaRPr>
          </a:p>
        </p:txBody>
      </p:sp>
      <p:sp>
        <p:nvSpPr>
          <p:cNvPr id="193" name="Google Shape;193;g15d33f8e5a5_13_114"/>
          <p:cNvSpPr txBox="1"/>
          <p:nvPr/>
        </p:nvSpPr>
        <p:spPr>
          <a:xfrm>
            <a:off x="777350" y="4076800"/>
            <a:ext cx="4266900" cy="197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latin typeface="Lato"/>
                <a:ea typeface="Lato"/>
                <a:cs typeface="Lato"/>
                <a:sym typeface="Lato"/>
              </a:rPr>
              <a:t>Fun Fact: </a:t>
            </a:r>
            <a:endParaRPr sz="1800">
              <a:solidFill>
                <a:schemeClr val="accent1"/>
              </a:solidFill>
              <a:latin typeface="Lato"/>
              <a:ea typeface="Lato"/>
              <a:cs typeface="Lato"/>
              <a:sym typeface="Lato"/>
            </a:endParaRPr>
          </a:p>
          <a:p>
            <a:pPr indent="0" lvl="0" marL="457200" rtl="0" algn="l">
              <a:spcBef>
                <a:spcPts val="1000"/>
              </a:spcBef>
              <a:spcAft>
                <a:spcPts val="0"/>
              </a:spcAft>
              <a:buNone/>
            </a:pPr>
            <a:r>
              <a:rPr lang="en-US" sz="1800">
                <a:solidFill>
                  <a:schemeClr val="accent1"/>
                </a:solidFill>
                <a:latin typeface="Lato"/>
                <a:ea typeface="Lato"/>
                <a:cs typeface="Lato"/>
                <a:sym typeface="Lato"/>
              </a:rPr>
              <a:t>Not many properties were built around 1950s - specifically between age 60 and 80. This could be because of war that took place in 1950 or any other factor.</a:t>
            </a:r>
            <a:endParaRPr sz="18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5d33f8e5a5_18_389"/>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Hotspots in East Bay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9"/>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K-Means Clustering</a:t>
            </a:r>
            <a:endParaRPr/>
          </a:p>
        </p:txBody>
      </p:sp>
      <p:sp>
        <p:nvSpPr>
          <p:cNvPr id="204" name="Google Shape;204;p9"/>
          <p:cNvSpPr txBox="1"/>
          <p:nvPr>
            <p:ph idx="1" type="body"/>
          </p:nvPr>
        </p:nvSpPr>
        <p:spPr>
          <a:xfrm>
            <a:off x="972600" y="2771825"/>
            <a:ext cx="6697200" cy="1890000"/>
          </a:xfrm>
          <a:prstGeom prst="rect">
            <a:avLst/>
          </a:prstGeom>
          <a:noFill/>
          <a:ln>
            <a:noFill/>
          </a:ln>
        </p:spPr>
        <p:txBody>
          <a:bodyPr anchorCtr="0" anchor="t" bIns="45700" lIns="91425" spcFirstLastPara="1" rIns="91425" wrap="square" tIns="45700">
            <a:spAutoFit/>
          </a:bodyPr>
          <a:lstStyle/>
          <a:p>
            <a:pPr indent="-317500" lvl="0" marL="457200" rtl="0" algn="l">
              <a:lnSpc>
                <a:spcPct val="90000"/>
              </a:lnSpc>
              <a:spcBef>
                <a:spcPts val="0"/>
              </a:spcBef>
              <a:spcAft>
                <a:spcPts val="0"/>
              </a:spcAft>
              <a:buClr>
                <a:schemeClr val="dk1"/>
              </a:buClr>
              <a:buSzPts val="1400"/>
              <a:buChar char="●"/>
            </a:pPr>
            <a:r>
              <a:rPr lang="en-US"/>
              <a:t>Filtered only those listings that fall under East Bay - </a:t>
            </a:r>
            <a:r>
              <a:rPr b="1" lang="en-US"/>
              <a:t>Fremont, Hayward, Union City and Berkeley</a:t>
            </a:r>
            <a:endParaRPr b="1"/>
          </a:p>
          <a:p>
            <a:pPr indent="-317500" lvl="0" marL="457200" rtl="0" algn="l">
              <a:lnSpc>
                <a:spcPct val="90000"/>
              </a:lnSpc>
              <a:spcBef>
                <a:spcPts val="1000"/>
              </a:spcBef>
              <a:spcAft>
                <a:spcPts val="0"/>
              </a:spcAft>
              <a:buClr>
                <a:schemeClr val="dk1"/>
              </a:buClr>
              <a:buSzPts val="1400"/>
              <a:buChar char="●"/>
            </a:pPr>
            <a:r>
              <a:rPr lang="en-US"/>
              <a:t>k-means based on </a:t>
            </a:r>
            <a:r>
              <a:rPr b="1" lang="en-US"/>
              <a:t>price</a:t>
            </a:r>
            <a:r>
              <a:rPr lang="en-US"/>
              <a:t>, number of </a:t>
            </a:r>
            <a:r>
              <a:rPr b="1" lang="en-US"/>
              <a:t>bedrooms </a:t>
            </a:r>
            <a:r>
              <a:rPr lang="en-US"/>
              <a:t>and number of </a:t>
            </a:r>
            <a:r>
              <a:rPr b="1" lang="en-US"/>
              <a:t>bathrooms</a:t>
            </a:r>
            <a:endParaRPr b="1"/>
          </a:p>
          <a:p>
            <a:pPr indent="-317500" lvl="0" marL="457200" rtl="0" algn="l">
              <a:lnSpc>
                <a:spcPct val="90000"/>
              </a:lnSpc>
              <a:spcBef>
                <a:spcPts val="1000"/>
              </a:spcBef>
              <a:spcAft>
                <a:spcPts val="0"/>
              </a:spcAft>
              <a:buClr>
                <a:schemeClr val="dk1"/>
              </a:buClr>
              <a:buSzPts val="1400"/>
              <a:buChar char="●"/>
            </a:pPr>
            <a:r>
              <a:rPr lang="en-US"/>
              <a:t>Identified the ideal number of </a:t>
            </a:r>
            <a:r>
              <a:rPr lang="en-US"/>
              <a:t>clusters</a:t>
            </a:r>
            <a:r>
              <a:rPr lang="en-US"/>
              <a:t> using the elbow method</a:t>
            </a:r>
            <a:endParaRPr/>
          </a:p>
          <a:p>
            <a:pPr indent="-317500" lvl="0" marL="457200" rtl="0" algn="l">
              <a:lnSpc>
                <a:spcPct val="90000"/>
              </a:lnSpc>
              <a:spcBef>
                <a:spcPts val="1000"/>
              </a:spcBef>
              <a:spcAft>
                <a:spcPts val="1000"/>
              </a:spcAft>
              <a:buClr>
                <a:schemeClr val="dk1"/>
              </a:buClr>
              <a:buSzPts val="1400"/>
              <a:buChar char="●"/>
            </a:pPr>
            <a:r>
              <a:rPr lang="en-US"/>
              <a:t>Properties by cluster:</a:t>
            </a:r>
            <a:endParaRPr/>
          </a:p>
        </p:txBody>
      </p:sp>
      <p:pic>
        <p:nvPicPr>
          <p:cNvPr id="205" name="Google Shape;205;p9"/>
          <p:cNvPicPr preferRelativeResize="0"/>
          <p:nvPr/>
        </p:nvPicPr>
        <p:blipFill>
          <a:blip r:embed="rId3">
            <a:alphaModFix/>
          </a:blip>
          <a:stretch>
            <a:fillRect/>
          </a:stretch>
        </p:blipFill>
        <p:spPr>
          <a:xfrm>
            <a:off x="7586225" y="1485025"/>
            <a:ext cx="4493200" cy="3322100"/>
          </a:xfrm>
          <a:prstGeom prst="rect">
            <a:avLst/>
          </a:prstGeom>
          <a:noFill/>
          <a:ln>
            <a:noFill/>
          </a:ln>
        </p:spPr>
      </p:pic>
      <p:grpSp>
        <p:nvGrpSpPr>
          <p:cNvPr id="206" name="Google Shape;206;p9"/>
          <p:cNvGrpSpPr/>
          <p:nvPr/>
        </p:nvGrpSpPr>
        <p:grpSpPr>
          <a:xfrm>
            <a:off x="186400" y="5190800"/>
            <a:ext cx="11893100" cy="875190"/>
            <a:chOff x="186400" y="5190800"/>
            <a:chExt cx="11893100" cy="875190"/>
          </a:xfrm>
        </p:grpSpPr>
        <p:grpSp>
          <p:nvGrpSpPr>
            <p:cNvPr id="207" name="Google Shape;207;p9"/>
            <p:cNvGrpSpPr/>
            <p:nvPr/>
          </p:nvGrpSpPr>
          <p:grpSpPr>
            <a:xfrm>
              <a:off x="192225" y="5190800"/>
              <a:ext cx="11887201" cy="875190"/>
              <a:chOff x="152400" y="4081300"/>
              <a:chExt cx="11887201" cy="875190"/>
            </a:xfrm>
          </p:grpSpPr>
          <p:pic>
            <p:nvPicPr>
              <p:cNvPr id="208" name="Google Shape;208;p9"/>
              <p:cNvPicPr preferRelativeResize="0"/>
              <p:nvPr/>
            </p:nvPicPr>
            <p:blipFill>
              <a:blip r:embed="rId4">
                <a:alphaModFix/>
              </a:blip>
              <a:stretch>
                <a:fillRect/>
              </a:stretch>
            </p:blipFill>
            <p:spPr>
              <a:xfrm>
                <a:off x="152400" y="4372329"/>
                <a:ext cx="11887201" cy="584160"/>
              </a:xfrm>
              <a:prstGeom prst="rect">
                <a:avLst/>
              </a:prstGeom>
              <a:noFill/>
              <a:ln>
                <a:noFill/>
              </a:ln>
            </p:spPr>
          </p:pic>
          <p:sp>
            <p:nvSpPr>
              <p:cNvPr id="209" name="Google Shape;209;p9"/>
              <p:cNvSpPr txBox="1"/>
              <p:nvPr/>
            </p:nvSpPr>
            <p:spPr>
              <a:xfrm>
                <a:off x="3958900" y="4081300"/>
                <a:ext cx="28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888888"/>
                    </a:solidFill>
                    <a:latin typeface="Lato"/>
                    <a:ea typeface="Lato"/>
                    <a:cs typeface="Lato"/>
                    <a:sym typeface="Lato"/>
                  </a:rPr>
                  <a:t>0B,   1B,   2B,      3B,     4B,     5B,   6B</a:t>
                </a:r>
                <a:endParaRPr>
                  <a:solidFill>
                    <a:srgbClr val="888888"/>
                  </a:solidFill>
                  <a:latin typeface="Lato"/>
                  <a:ea typeface="Lato"/>
                  <a:cs typeface="Lato"/>
                  <a:sym typeface="Lato"/>
                </a:endParaRPr>
              </a:p>
            </p:txBody>
          </p:sp>
        </p:grpSp>
        <p:sp>
          <p:nvSpPr>
            <p:cNvPr id="210" name="Google Shape;210;p9"/>
            <p:cNvSpPr/>
            <p:nvPr/>
          </p:nvSpPr>
          <p:spPr>
            <a:xfrm>
              <a:off x="14893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48138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8041550" y="55329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11224200" y="5532925"/>
              <a:ext cx="8553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186400" y="5814900"/>
              <a:ext cx="8553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2772575" y="5771125"/>
              <a:ext cx="1556400" cy="238200"/>
            </a:xfrm>
            <a:prstGeom prst="rect">
              <a:avLst/>
            </a:prstGeom>
            <a:noFill/>
            <a:ln cap="flat" cmpd="sng" w="9525">
              <a:solidFill>
                <a:srgbClr val="DF95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g15d33f8e5a5_18_407"/>
          <p:cNvPicPr preferRelativeResize="0"/>
          <p:nvPr/>
        </p:nvPicPr>
        <p:blipFill>
          <a:blip r:embed="rId3">
            <a:alphaModFix/>
          </a:blip>
          <a:stretch>
            <a:fillRect/>
          </a:stretch>
        </p:blipFill>
        <p:spPr>
          <a:xfrm>
            <a:off x="2665325" y="2134075"/>
            <a:ext cx="6908100" cy="4631876"/>
          </a:xfrm>
          <a:prstGeom prst="rect">
            <a:avLst/>
          </a:prstGeom>
          <a:noFill/>
          <a:ln>
            <a:noFill/>
          </a:ln>
        </p:spPr>
      </p:pic>
      <p:sp>
        <p:nvSpPr>
          <p:cNvPr id="221" name="Google Shape;221;g15d33f8e5a5_18_407"/>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So, what are the hotspots in East Bay?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5d5ead45fc_2_1"/>
          <p:cNvSpPr txBox="1"/>
          <p:nvPr>
            <p:ph type="ctrTitle"/>
          </p:nvPr>
        </p:nvSpPr>
        <p:spPr>
          <a:xfrm>
            <a:off x="972600" y="1763277"/>
            <a:ext cx="10250700" cy="2745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Comparing Properties in San Francisco Bay Area and Other Cities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5d49a2f1da_5_7"/>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Getting new data</a:t>
            </a:r>
            <a:endParaRPr sz="2600"/>
          </a:p>
        </p:txBody>
      </p:sp>
      <p:sp>
        <p:nvSpPr>
          <p:cNvPr id="232" name="Google Shape;232;g15d49a2f1da_5_7"/>
          <p:cNvSpPr txBox="1"/>
          <p:nvPr>
            <p:ph idx="1" type="body"/>
          </p:nvPr>
        </p:nvSpPr>
        <p:spPr>
          <a:xfrm>
            <a:off x="972600" y="2599074"/>
            <a:ext cx="10251600" cy="1667700"/>
          </a:xfrm>
          <a:prstGeom prst="rect">
            <a:avLst/>
          </a:prstGeom>
        </p:spPr>
        <p:txBody>
          <a:bodyPr anchorCtr="0" anchor="t" bIns="121900" lIns="121900" spcFirstLastPara="1" rIns="121900" wrap="square" tIns="121900">
            <a:noAutofit/>
          </a:bodyPr>
          <a:lstStyle/>
          <a:p>
            <a:pPr indent="-514350" lvl="0" marL="742950" rtl="0" algn="l">
              <a:lnSpc>
                <a:spcPct val="100000"/>
              </a:lnSpc>
              <a:spcBef>
                <a:spcPts val="500"/>
              </a:spcBef>
              <a:spcAft>
                <a:spcPts val="0"/>
              </a:spcAft>
              <a:buClr>
                <a:schemeClr val="dk1"/>
              </a:buClr>
              <a:buSzPts val="1800"/>
              <a:buChar char="●"/>
            </a:pPr>
            <a:r>
              <a:rPr lang="en-US" sz="2200"/>
              <a:t>Cities: </a:t>
            </a:r>
            <a:r>
              <a:rPr b="1" lang="en-US" sz="2200"/>
              <a:t>Boston</a:t>
            </a:r>
            <a:r>
              <a:rPr lang="en-US" sz="2200"/>
              <a:t>, </a:t>
            </a:r>
            <a:r>
              <a:rPr b="1" lang="en-US" sz="2200"/>
              <a:t>Chicago</a:t>
            </a:r>
            <a:r>
              <a:rPr lang="en-US" sz="2200"/>
              <a:t>, </a:t>
            </a:r>
            <a:r>
              <a:rPr b="1" lang="en-US" sz="2200"/>
              <a:t>Austin</a:t>
            </a:r>
            <a:r>
              <a:rPr lang="en-US" sz="2200"/>
              <a:t>, </a:t>
            </a:r>
            <a:r>
              <a:rPr b="1" lang="en-US" sz="2200"/>
              <a:t>Seattle</a:t>
            </a:r>
            <a:r>
              <a:rPr lang="en-US" sz="2200"/>
              <a:t>, </a:t>
            </a:r>
            <a:r>
              <a:rPr b="1" lang="en-US" sz="2200"/>
              <a:t>Los Angeles</a:t>
            </a:r>
            <a:endParaRPr b="1" sz="2200"/>
          </a:p>
          <a:p>
            <a:pPr indent="-514350" lvl="0" marL="742950" rtl="0" algn="l">
              <a:lnSpc>
                <a:spcPct val="100000"/>
              </a:lnSpc>
              <a:spcBef>
                <a:spcPts val="1000"/>
              </a:spcBef>
              <a:spcAft>
                <a:spcPts val="0"/>
              </a:spcAft>
              <a:buClr>
                <a:schemeClr val="dk1"/>
              </a:buClr>
              <a:buSzPts val="1800"/>
              <a:buChar char="●"/>
            </a:pPr>
            <a:r>
              <a:rPr lang="en-US" sz="2200"/>
              <a:t>Scraped data </a:t>
            </a:r>
            <a:r>
              <a:rPr lang="en-US" sz="2200"/>
              <a:t>(price related columns only) </a:t>
            </a:r>
            <a:r>
              <a:rPr lang="en-US" sz="2200"/>
              <a:t>to compare pricing </a:t>
            </a:r>
            <a:endParaRPr sz="2200"/>
          </a:p>
          <a:p>
            <a:pPr indent="-514350" lvl="0" marL="742950" rtl="0" algn="l">
              <a:lnSpc>
                <a:spcPct val="100000"/>
              </a:lnSpc>
              <a:spcBef>
                <a:spcPts val="1000"/>
              </a:spcBef>
              <a:spcAft>
                <a:spcPts val="0"/>
              </a:spcAft>
              <a:buClr>
                <a:schemeClr val="dk1"/>
              </a:buClr>
              <a:buSzPts val="1800"/>
              <a:buChar char="●"/>
            </a:pPr>
            <a:r>
              <a:rPr lang="en-US" sz="2200"/>
              <a:t>Performed data cleaning steps(remove duplicates, null, outliers)</a:t>
            </a:r>
            <a:endParaRPr sz="2200"/>
          </a:p>
        </p:txBody>
      </p:sp>
      <p:sp>
        <p:nvSpPr>
          <p:cNvPr id="233" name="Google Shape;233;g15d49a2f1da_5_7"/>
          <p:cNvSpPr txBox="1"/>
          <p:nvPr/>
        </p:nvSpPr>
        <p:spPr>
          <a:xfrm>
            <a:off x="1088325" y="4393950"/>
            <a:ext cx="8723700" cy="18009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200">
                <a:solidFill>
                  <a:schemeClr val="accent1"/>
                </a:solidFill>
                <a:latin typeface="Lato"/>
                <a:ea typeface="Lato"/>
                <a:cs typeface="Lato"/>
                <a:sym typeface="Lato"/>
              </a:rPr>
              <a:t>Data Analysis</a:t>
            </a:r>
            <a:endParaRPr sz="2200">
              <a:solidFill>
                <a:schemeClr val="accent1"/>
              </a:solidFill>
              <a:latin typeface="Lato"/>
              <a:ea typeface="Lato"/>
              <a:cs typeface="Lato"/>
              <a:sym typeface="Lato"/>
            </a:endParaRPr>
          </a:p>
          <a:p>
            <a:pPr indent="-514350" lvl="0" marL="742950" rtl="0" algn="l">
              <a:spcBef>
                <a:spcPts val="1000"/>
              </a:spcBef>
              <a:spcAft>
                <a:spcPts val="0"/>
              </a:spcAft>
              <a:buClr>
                <a:schemeClr val="dk1"/>
              </a:buClr>
              <a:buSzPts val="1800"/>
              <a:buFont typeface="Lato"/>
              <a:buChar char="●"/>
            </a:pPr>
            <a:r>
              <a:rPr lang="en-US" sz="2200">
                <a:solidFill>
                  <a:schemeClr val="accent1"/>
                </a:solidFill>
                <a:latin typeface="Lato"/>
                <a:ea typeface="Lato"/>
                <a:cs typeface="Lato"/>
                <a:sym typeface="Lato"/>
              </a:rPr>
              <a:t>Calculated average price per sqft for each city</a:t>
            </a:r>
            <a:endParaRPr sz="2200">
              <a:solidFill>
                <a:schemeClr val="accent1"/>
              </a:solidFill>
              <a:latin typeface="Lato"/>
              <a:ea typeface="Lato"/>
              <a:cs typeface="Lato"/>
              <a:sym typeface="Lato"/>
            </a:endParaRPr>
          </a:p>
          <a:p>
            <a:pPr indent="-514350" lvl="0" marL="742950" rtl="0" algn="l">
              <a:spcBef>
                <a:spcPts val="1000"/>
              </a:spcBef>
              <a:spcAft>
                <a:spcPts val="0"/>
              </a:spcAft>
              <a:buClr>
                <a:schemeClr val="dk1"/>
              </a:buClr>
              <a:buSzPts val="1800"/>
              <a:buFont typeface="Lato"/>
              <a:buChar char="●"/>
            </a:pPr>
            <a:r>
              <a:rPr lang="en-US" sz="2200">
                <a:solidFill>
                  <a:schemeClr val="accent1"/>
                </a:solidFill>
                <a:latin typeface="Lato"/>
                <a:ea typeface="Lato"/>
                <a:cs typeface="Lato"/>
                <a:sym typeface="Lato"/>
              </a:rPr>
              <a:t>Compared price per sqft for all cities</a:t>
            </a:r>
            <a:endParaRPr sz="2200">
              <a:solidFill>
                <a:schemeClr val="accent1"/>
              </a:solidFill>
              <a:latin typeface="Lato"/>
              <a:ea typeface="Lato"/>
              <a:cs typeface="Lato"/>
              <a:sym typeface="Lato"/>
            </a:endParaRPr>
          </a:p>
          <a:p>
            <a:pPr indent="0" lvl="0" marL="0" rtl="0" algn="l">
              <a:spcBef>
                <a:spcPts val="1000"/>
              </a:spcBef>
              <a:spcAft>
                <a:spcPts val="0"/>
              </a:spcAft>
              <a:buNone/>
            </a:pPr>
            <a:r>
              <a:t/>
            </a:r>
            <a:endParaRPr>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g15d33f8e5a5_18_95"/>
          <p:cNvPicPr preferRelativeResize="0"/>
          <p:nvPr/>
        </p:nvPicPr>
        <p:blipFill rotWithShape="1">
          <a:blip r:embed="rId3">
            <a:alphaModFix amt="26000"/>
          </a:blip>
          <a:srcRect b="12184" l="0" r="0" t="7816"/>
          <a:stretch/>
        </p:blipFill>
        <p:spPr>
          <a:xfrm>
            <a:off x="0" y="655625"/>
            <a:ext cx="12192000" cy="6171601"/>
          </a:xfrm>
          <a:prstGeom prst="rect">
            <a:avLst/>
          </a:prstGeom>
          <a:noFill/>
          <a:ln>
            <a:noFill/>
          </a:ln>
          <a:effectLst>
            <a:outerShdw blurRad="57150" rotWithShape="0" algn="bl" dir="5400000" dist="19050">
              <a:srgbClr val="000000">
                <a:alpha val="50000"/>
              </a:srgbClr>
            </a:outerShdw>
          </a:effectLst>
        </p:spPr>
      </p:pic>
      <p:sp>
        <p:nvSpPr>
          <p:cNvPr id="100" name="Google Shape;100;g15d33f8e5a5_18_95"/>
          <p:cNvSpPr txBox="1"/>
          <p:nvPr>
            <p:ph type="title"/>
          </p:nvPr>
        </p:nvSpPr>
        <p:spPr>
          <a:xfrm>
            <a:off x="972600" y="1758200"/>
            <a:ext cx="68757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Project Goals</a:t>
            </a:r>
            <a:endParaRPr/>
          </a:p>
        </p:txBody>
      </p:sp>
      <p:sp>
        <p:nvSpPr>
          <p:cNvPr id="101" name="Google Shape;101;g15d33f8e5a5_18_95"/>
          <p:cNvSpPr txBox="1"/>
          <p:nvPr>
            <p:ph idx="1" type="body"/>
          </p:nvPr>
        </p:nvSpPr>
        <p:spPr>
          <a:xfrm>
            <a:off x="615175" y="2764374"/>
            <a:ext cx="6392700" cy="3212100"/>
          </a:xfrm>
          <a:prstGeom prst="rect">
            <a:avLst/>
          </a:prstGeom>
          <a:noFill/>
          <a:ln>
            <a:noFill/>
          </a:ln>
        </p:spPr>
        <p:txBody>
          <a:bodyPr anchorCtr="0" anchor="t" bIns="45700" lIns="91425" spcFirstLastPara="1" rIns="91425" wrap="square" tIns="45700">
            <a:normAutofit/>
          </a:bodyPr>
          <a:lstStyle/>
          <a:p>
            <a:pPr indent="-285750" lvl="0" marL="400050" rtl="0" algn="l">
              <a:lnSpc>
                <a:spcPct val="90000"/>
              </a:lnSpc>
              <a:spcBef>
                <a:spcPts val="0"/>
              </a:spcBef>
              <a:spcAft>
                <a:spcPts val="0"/>
              </a:spcAft>
              <a:buClr>
                <a:schemeClr val="dk1"/>
              </a:buClr>
              <a:buSzPts val="1800"/>
              <a:buChar char="●"/>
            </a:pPr>
            <a:r>
              <a:rPr lang="en-US" sz="2400"/>
              <a:t>Collect real estate data from different cities in SF Bay Area</a:t>
            </a:r>
            <a:endParaRPr/>
          </a:p>
          <a:p>
            <a:pPr indent="-285750" lvl="0" marL="400050" rtl="0" algn="l">
              <a:lnSpc>
                <a:spcPct val="90000"/>
              </a:lnSpc>
              <a:spcBef>
                <a:spcPts val="1000"/>
              </a:spcBef>
              <a:spcAft>
                <a:spcPts val="0"/>
              </a:spcAft>
              <a:buClr>
                <a:schemeClr val="dk1"/>
              </a:buClr>
              <a:buSzPts val="1800"/>
              <a:buChar char="●"/>
            </a:pPr>
            <a:r>
              <a:rPr lang="en-US" sz="2400"/>
              <a:t>Clean the data by using data cleaning techniques</a:t>
            </a:r>
            <a:endParaRPr/>
          </a:p>
          <a:p>
            <a:pPr indent="-285750" lvl="0" marL="400050" rtl="0" algn="l">
              <a:lnSpc>
                <a:spcPct val="90000"/>
              </a:lnSpc>
              <a:spcBef>
                <a:spcPts val="1000"/>
              </a:spcBef>
              <a:spcAft>
                <a:spcPts val="0"/>
              </a:spcAft>
              <a:buClr>
                <a:schemeClr val="dk1"/>
              </a:buClr>
              <a:buSzPts val="1800"/>
              <a:buChar char="●"/>
            </a:pPr>
            <a:r>
              <a:rPr lang="en-US" sz="2400"/>
              <a:t>Propose research questions on the real estate data</a:t>
            </a:r>
            <a:endParaRPr/>
          </a:p>
          <a:p>
            <a:pPr indent="-285750" lvl="0" marL="400050" rtl="0" algn="l">
              <a:lnSpc>
                <a:spcPct val="90000"/>
              </a:lnSpc>
              <a:spcBef>
                <a:spcPts val="1000"/>
              </a:spcBef>
              <a:spcAft>
                <a:spcPts val="0"/>
              </a:spcAft>
              <a:buClr>
                <a:schemeClr val="dk1"/>
              </a:buClr>
              <a:buSzPts val="1800"/>
              <a:buChar char="●"/>
            </a:pPr>
            <a:r>
              <a:rPr lang="en-US" sz="2400"/>
              <a:t>Perform analyses on the data to deduce answers to those questions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5d5ead45fc_8_0"/>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SF Bay Area Cities vs Other Big Cities </a:t>
            </a:r>
            <a:endParaRPr/>
          </a:p>
        </p:txBody>
      </p:sp>
      <p:pic>
        <p:nvPicPr>
          <p:cNvPr id="239" name="Google Shape;239;g15d5ead45fc_8_0"/>
          <p:cNvPicPr preferRelativeResize="0"/>
          <p:nvPr/>
        </p:nvPicPr>
        <p:blipFill>
          <a:blip r:embed="rId3">
            <a:alphaModFix/>
          </a:blip>
          <a:stretch>
            <a:fillRect/>
          </a:stretch>
        </p:blipFill>
        <p:spPr>
          <a:xfrm>
            <a:off x="262712" y="2471900"/>
            <a:ext cx="7858314" cy="3880800"/>
          </a:xfrm>
          <a:prstGeom prst="rect">
            <a:avLst/>
          </a:prstGeom>
          <a:noFill/>
          <a:ln>
            <a:noFill/>
          </a:ln>
        </p:spPr>
      </p:pic>
      <p:pic>
        <p:nvPicPr>
          <p:cNvPr id="240" name="Google Shape;240;g15d5ead45fc_8_0"/>
          <p:cNvPicPr preferRelativeResize="0"/>
          <p:nvPr/>
        </p:nvPicPr>
        <p:blipFill>
          <a:blip r:embed="rId4">
            <a:alphaModFix/>
          </a:blip>
          <a:stretch>
            <a:fillRect/>
          </a:stretch>
        </p:blipFill>
        <p:spPr>
          <a:xfrm>
            <a:off x="8196150" y="2471900"/>
            <a:ext cx="3528000" cy="3880800"/>
          </a:xfrm>
          <a:prstGeom prst="rect">
            <a:avLst/>
          </a:prstGeom>
          <a:noFill/>
          <a:ln>
            <a:noFill/>
          </a:ln>
        </p:spPr>
      </p:pic>
      <p:sp>
        <p:nvSpPr>
          <p:cNvPr id="241" name="Google Shape;241;g15d5ead45fc_8_0"/>
          <p:cNvSpPr/>
          <p:nvPr/>
        </p:nvSpPr>
        <p:spPr>
          <a:xfrm>
            <a:off x="8052225" y="564250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g15d5ead45fc_8_0"/>
          <p:cNvSpPr/>
          <p:nvPr/>
        </p:nvSpPr>
        <p:spPr>
          <a:xfrm>
            <a:off x="8052225" y="522405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5d5ead45fc_8_0"/>
          <p:cNvSpPr/>
          <p:nvPr/>
        </p:nvSpPr>
        <p:spPr>
          <a:xfrm>
            <a:off x="8052225" y="4805600"/>
            <a:ext cx="3097500" cy="1896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5d5ead45fc_8_0"/>
          <p:cNvSpPr/>
          <p:nvPr/>
        </p:nvSpPr>
        <p:spPr>
          <a:xfrm>
            <a:off x="8052225" y="3112500"/>
            <a:ext cx="3097500" cy="18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5d5ead45fc_8_0"/>
          <p:cNvSpPr/>
          <p:nvPr/>
        </p:nvSpPr>
        <p:spPr>
          <a:xfrm>
            <a:off x="8052225" y="2697400"/>
            <a:ext cx="3097500" cy="189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5d49a2f1da_5_22"/>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marR="0" rtl="0" algn="l">
              <a:lnSpc>
                <a:spcPct val="100000"/>
              </a:lnSpc>
              <a:spcBef>
                <a:spcPts val="0"/>
              </a:spcBef>
              <a:spcAft>
                <a:spcPts val="0"/>
              </a:spcAft>
              <a:buNone/>
            </a:pPr>
            <a:r>
              <a:rPr lang="en-US"/>
              <a:t>What we found</a:t>
            </a:r>
            <a:endParaRPr sz="3500"/>
          </a:p>
        </p:txBody>
      </p:sp>
      <p:sp>
        <p:nvSpPr>
          <p:cNvPr id="251" name="Google Shape;251;g15d49a2f1da_5_22"/>
          <p:cNvSpPr txBox="1"/>
          <p:nvPr>
            <p:ph idx="1" type="body"/>
          </p:nvPr>
        </p:nvSpPr>
        <p:spPr>
          <a:xfrm>
            <a:off x="972600" y="2771833"/>
            <a:ext cx="10251600" cy="3014700"/>
          </a:xfrm>
          <a:prstGeom prst="rect">
            <a:avLst/>
          </a:prstGeom>
        </p:spPr>
        <p:txBody>
          <a:bodyPr anchorCtr="0" anchor="t" bIns="121900" lIns="121900" spcFirstLastPara="1" rIns="121900" wrap="square" tIns="121900">
            <a:noAutofit/>
          </a:bodyPr>
          <a:lstStyle/>
          <a:p>
            <a:pPr indent="-342900" lvl="0" marL="457200" rtl="0" algn="l">
              <a:lnSpc>
                <a:spcPct val="90000"/>
              </a:lnSpc>
              <a:spcBef>
                <a:spcPts val="500"/>
              </a:spcBef>
              <a:spcAft>
                <a:spcPts val="0"/>
              </a:spcAft>
              <a:buClr>
                <a:schemeClr val="dk1"/>
              </a:buClr>
              <a:buSzPts val="1800"/>
              <a:buChar char="●"/>
            </a:pPr>
            <a:r>
              <a:rPr lang="en-US" sz="2200"/>
              <a:t>Sunnyvale, San Mateo and San Francisco have the highest property prices</a:t>
            </a:r>
            <a:endParaRPr sz="2200"/>
          </a:p>
          <a:p>
            <a:pPr indent="-342900" lvl="0" marL="457200" rtl="0" algn="l">
              <a:lnSpc>
                <a:spcPct val="90000"/>
              </a:lnSpc>
              <a:spcBef>
                <a:spcPts val="1000"/>
              </a:spcBef>
              <a:spcAft>
                <a:spcPts val="0"/>
              </a:spcAft>
              <a:buClr>
                <a:schemeClr val="dk1"/>
              </a:buClr>
              <a:buSzPts val="1800"/>
              <a:buChar char="●"/>
            </a:pPr>
            <a:r>
              <a:rPr lang="en-US" sz="2200"/>
              <a:t>Property prices in other bay area cities are comparable with prices in Boston and Los Angeles</a:t>
            </a:r>
            <a:endParaRPr sz="2200"/>
          </a:p>
          <a:p>
            <a:pPr indent="-342900" lvl="0" marL="457200" rtl="0" algn="l">
              <a:lnSpc>
                <a:spcPct val="90000"/>
              </a:lnSpc>
              <a:spcBef>
                <a:spcPts val="1000"/>
              </a:spcBef>
              <a:spcAft>
                <a:spcPts val="0"/>
              </a:spcAft>
              <a:buClr>
                <a:schemeClr val="dk1"/>
              </a:buClr>
              <a:buSzPts val="1800"/>
              <a:buChar char="●"/>
            </a:pPr>
            <a:r>
              <a:rPr lang="en-US" sz="2200"/>
              <a:t>Hayward properties are cheapest in bay area and comparable to Seattle prices</a:t>
            </a:r>
            <a:endParaRPr sz="2200"/>
          </a:p>
          <a:p>
            <a:pPr indent="-342900" lvl="0" marL="457200" rtl="0" algn="l">
              <a:lnSpc>
                <a:spcPct val="90000"/>
              </a:lnSpc>
              <a:spcBef>
                <a:spcPts val="1000"/>
              </a:spcBef>
              <a:spcAft>
                <a:spcPts val="0"/>
              </a:spcAft>
              <a:buClr>
                <a:schemeClr val="dk1"/>
              </a:buClr>
              <a:buSzPts val="1800"/>
              <a:buChar char="●"/>
            </a:pPr>
            <a:r>
              <a:rPr lang="en-US" sz="2200"/>
              <a:t>Austin and Chicago have lowest property prices</a:t>
            </a:r>
            <a:endParaRPr sz="2200"/>
          </a:p>
          <a:p>
            <a:pPr indent="0" lvl="0" marL="0" rtl="0" algn="l">
              <a:spcBef>
                <a:spcPts val="1000"/>
              </a:spcBef>
              <a:spcAft>
                <a:spcPts val="1600"/>
              </a:spcAft>
              <a:buNone/>
            </a:pPr>
            <a:r>
              <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15d5eac8d4e_0_5"/>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Regression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15d5eac8d4e_2_9"/>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Missing Values</a:t>
            </a:r>
            <a:endParaRPr/>
          </a:p>
        </p:txBody>
      </p:sp>
      <p:sp>
        <p:nvSpPr>
          <p:cNvPr id="262" name="Google Shape;262;g15d5eac8d4e_2_9"/>
          <p:cNvSpPr txBox="1"/>
          <p:nvPr>
            <p:ph idx="1" type="body"/>
          </p:nvPr>
        </p:nvSpPr>
        <p:spPr>
          <a:xfrm>
            <a:off x="972600" y="2621800"/>
            <a:ext cx="5435100" cy="1954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Replaced missing values with </a:t>
            </a:r>
            <a:r>
              <a:rPr b="1" lang="en-US"/>
              <a:t>mean </a:t>
            </a:r>
            <a:r>
              <a:rPr lang="en-US"/>
              <a:t>(parking space &amp; year) and </a:t>
            </a:r>
            <a:r>
              <a:rPr b="1" lang="en-US"/>
              <a:t>median </a:t>
            </a:r>
            <a:r>
              <a:rPr lang="en-US"/>
              <a:t>(median home price, hoa monthly, median selling price, and mhp per sqft) as the prediction model will not perform well with missing values.</a:t>
            </a:r>
            <a:endParaRPr/>
          </a:p>
        </p:txBody>
      </p:sp>
      <p:pic>
        <p:nvPicPr>
          <p:cNvPr id="263" name="Google Shape;263;g15d5eac8d4e_2_9"/>
          <p:cNvPicPr preferRelativeResize="0"/>
          <p:nvPr/>
        </p:nvPicPr>
        <p:blipFill rotWithShape="1">
          <a:blip r:embed="rId3">
            <a:alphaModFix/>
          </a:blip>
          <a:srcRect b="0" l="0" r="9885" t="0"/>
          <a:stretch/>
        </p:blipFill>
        <p:spPr>
          <a:xfrm>
            <a:off x="7276100" y="964800"/>
            <a:ext cx="4039776" cy="54303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15d5eac8d4e_2_2"/>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891"/>
              <a:buNone/>
            </a:pPr>
            <a:r>
              <a:rPr lang="en-US" sz="3176"/>
              <a:t>Categorical Data: One-Hot Encoding</a:t>
            </a:r>
            <a:endParaRPr sz="3176"/>
          </a:p>
        </p:txBody>
      </p:sp>
      <p:sp>
        <p:nvSpPr>
          <p:cNvPr id="269" name="Google Shape;269;g15d5eac8d4e_2_2"/>
          <p:cNvSpPr txBox="1"/>
          <p:nvPr>
            <p:ph idx="1" type="body"/>
          </p:nvPr>
        </p:nvSpPr>
        <p:spPr>
          <a:xfrm>
            <a:off x="970200" y="3083550"/>
            <a:ext cx="6348900" cy="1160400"/>
          </a:xfrm>
          <a:prstGeom prst="rect">
            <a:avLst/>
          </a:prstGeom>
        </p:spPr>
        <p:txBody>
          <a:bodyPr anchorCtr="0" anchor="t" bIns="121900" lIns="121900" spcFirstLastPara="1" rIns="121900" wrap="square" tIns="121900">
            <a:spAutoFit/>
          </a:bodyPr>
          <a:lstStyle/>
          <a:p>
            <a:pPr indent="0" lvl="0" marL="0" rtl="0" algn="l">
              <a:spcBef>
                <a:spcPts val="0"/>
              </a:spcBef>
              <a:spcAft>
                <a:spcPts val="1600"/>
              </a:spcAft>
              <a:buNone/>
            </a:pPr>
            <a:r>
              <a:rPr lang="en-US" sz="1800"/>
              <a:t>Property type contains categorical data which should be encoded using one-hot encoding method using dummy values and concatenated to the main dataframe.</a:t>
            </a:r>
            <a:endParaRPr sz="1800"/>
          </a:p>
        </p:txBody>
      </p:sp>
      <p:pic>
        <p:nvPicPr>
          <p:cNvPr id="270" name="Google Shape;270;g15d5eac8d4e_2_2"/>
          <p:cNvPicPr preferRelativeResize="0"/>
          <p:nvPr/>
        </p:nvPicPr>
        <p:blipFill>
          <a:blip r:embed="rId3">
            <a:alphaModFix/>
          </a:blip>
          <a:stretch>
            <a:fillRect/>
          </a:stretch>
        </p:blipFill>
        <p:spPr>
          <a:xfrm>
            <a:off x="8041675" y="3083550"/>
            <a:ext cx="3789351" cy="147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5d5eac8d4e_0_0"/>
          <p:cNvSpPr txBox="1"/>
          <p:nvPr>
            <p:ph idx="1" type="body"/>
          </p:nvPr>
        </p:nvSpPr>
        <p:spPr>
          <a:xfrm>
            <a:off x="972600" y="2578950"/>
            <a:ext cx="4631700" cy="3626100"/>
          </a:xfrm>
          <a:prstGeom prst="rect">
            <a:avLst/>
          </a:prstGeom>
        </p:spPr>
        <p:txBody>
          <a:bodyPr anchorCtr="0" anchor="t" bIns="121900" lIns="121900" spcFirstLastPara="1" rIns="121900" wrap="square" tIns="121900">
            <a:noAutofit/>
          </a:bodyPr>
          <a:lstStyle/>
          <a:p>
            <a:pPr indent="-314642" lvl="0" marL="457200" rtl="0" algn="just">
              <a:lnSpc>
                <a:spcPct val="115000"/>
              </a:lnSpc>
              <a:spcBef>
                <a:spcPts val="0"/>
              </a:spcBef>
              <a:spcAft>
                <a:spcPts val="0"/>
              </a:spcAft>
              <a:buClr>
                <a:schemeClr val="dk1"/>
              </a:buClr>
              <a:buSzPts val="1355"/>
              <a:buChar char="●"/>
            </a:pPr>
            <a:r>
              <a:rPr lang="en-US" sz="1355"/>
              <a:t>Using </a:t>
            </a:r>
            <a:r>
              <a:rPr lang="en-US" sz="1355"/>
              <a:t>the </a:t>
            </a:r>
            <a:r>
              <a:rPr lang="en-US" sz="1355"/>
              <a:t>correlation</a:t>
            </a:r>
            <a:r>
              <a:rPr lang="en-US" sz="1355"/>
              <a:t> heatmap, identified and eliminated those variables dependent partially or completely on price.</a:t>
            </a:r>
            <a:endParaRPr sz="1355"/>
          </a:p>
          <a:p>
            <a:pPr indent="-314642" lvl="0" marL="457200" rtl="0" algn="just">
              <a:lnSpc>
                <a:spcPct val="150000"/>
              </a:lnSpc>
              <a:spcBef>
                <a:spcPts val="1000"/>
              </a:spcBef>
              <a:spcAft>
                <a:spcPts val="0"/>
              </a:spcAft>
              <a:buClr>
                <a:schemeClr val="dk1"/>
              </a:buClr>
              <a:buSzPts val="1355"/>
              <a:buChar char="●"/>
            </a:pPr>
            <a:r>
              <a:rPr lang="en-US" sz="1355"/>
              <a:t>The predictor variables are:</a:t>
            </a:r>
            <a:endParaRPr sz="1355"/>
          </a:p>
          <a:p>
            <a:pPr indent="-314642" lvl="0" marL="914400" rtl="0" algn="just">
              <a:lnSpc>
                <a:spcPct val="115000"/>
              </a:lnSpc>
              <a:spcBef>
                <a:spcPts val="0"/>
              </a:spcBef>
              <a:spcAft>
                <a:spcPts val="0"/>
              </a:spcAft>
              <a:buClr>
                <a:schemeClr val="accent3"/>
              </a:buClr>
              <a:buSzPts val="1355"/>
              <a:buChar char="●"/>
            </a:pPr>
            <a:r>
              <a:rPr lang="en-US" sz="1355"/>
              <a:t>zip code</a:t>
            </a:r>
            <a:endParaRPr sz="1355"/>
          </a:p>
          <a:p>
            <a:pPr indent="-314642" lvl="0" marL="914400" rtl="0" algn="just">
              <a:lnSpc>
                <a:spcPct val="115000"/>
              </a:lnSpc>
              <a:spcBef>
                <a:spcPts val="0"/>
              </a:spcBef>
              <a:spcAft>
                <a:spcPts val="0"/>
              </a:spcAft>
              <a:buClr>
                <a:schemeClr val="accent3"/>
              </a:buClr>
              <a:buSzPts val="1355"/>
              <a:buChar char="●"/>
            </a:pPr>
            <a:r>
              <a:rPr lang="en-US" sz="1355"/>
              <a:t>lot size</a:t>
            </a:r>
            <a:endParaRPr sz="1355"/>
          </a:p>
          <a:p>
            <a:pPr indent="-314642" lvl="0" marL="914400" rtl="0" algn="just">
              <a:lnSpc>
                <a:spcPct val="115000"/>
              </a:lnSpc>
              <a:spcBef>
                <a:spcPts val="0"/>
              </a:spcBef>
              <a:spcAft>
                <a:spcPts val="0"/>
              </a:spcAft>
              <a:buClr>
                <a:schemeClr val="accent3"/>
              </a:buClr>
              <a:buSzPts val="1355"/>
              <a:buChar char="●"/>
            </a:pPr>
            <a:r>
              <a:rPr lang="en-US" sz="1355"/>
              <a:t>parking_space</a:t>
            </a:r>
            <a:endParaRPr sz="1355"/>
          </a:p>
          <a:p>
            <a:pPr indent="-314642" lvl="0" marL="914400" rtl="0" algn="just">
              <a:lnSpc>
                <a:spcPct val="115000"/>
              </a:lnSpc>
              <a:spcBef>
                <a:spcPts val="0"/>
              </a:spcBef>
              <a:spcAft>
                <a:spcPts val="0"/>
              </a:spcAft>
              <a:buClr>
                <a:schemeClr val="accent3"/>
              </a:buClr>
              <a:buSzPts val="1355"/>
              <a:buChar char="●"/>
            </a:pPr>
            <a:r>
              <a:rPr lang="en-US" sz="1355"/>
              <a:t>year</a:t>
            </a:r>
            <a:endParaRPr sz="1355"/>
          </a:p>
          <a:p>
            <a:pPr indent="-314642" lvl="0" marL="914400" rtl="0" algn="just">
              <a:lnSpc>
                <a:spcPct val="115000"/>
              </a:lnSpc>
              <a:spcBef>
                <a:spcPts val="0"/>
              </a:spcBef>
              <a:spcAft>
                <a:spcPts val="0"/>
              </a:spcAft>
              <a:buClr>
                <a:schemeClr val="accent3"/>
              </a:buClr>
              <a:buSzPts val="1355"/>
              <a:buChar char="●"/>
            </a:pPr>
            <a:r>
              <a:rPr lang="en-US" sz="1355"/>
              <a:t>property_type_condo</a:t>
            </a:r>
            <a:endParaRPr sz="1355"/>
          </a:p>
          <a:p>
            <a:pPr indent="-314642" lvl="0" marL="914400" rtl="0" algn="just">
              <a:lnSpc>
                <a:spcPct val="115000"/>
              </a:lnSpc>
              <a:spcBef>
                <a:spcPts val="0"/>
              </a:spcBef>
              <a:spcAft>
                <a:spcPts val="0"/>
              </a:spcAft>
              <a:buClr>
                <a:schemeClr val="accent3"/>
              </a:buClr>
              <a:buSzPts val="1355"/>
              <a:buChar char="●"/>
            </a:pPr>
            <a:r>
              <a:rPr lang="en-US" sz="1355"/>
              <a:t>property_type_single-family</a:t>
            </a:r>
            <a:endParaRPr sz="1355"/>
          </a:p>
          <a:p>
            <a:pPr indent="-314642" lvl="0" marL="914400" rtl="0" algn="just">
              <a:lnSpc>
                <a:spcPct val="150000"/>
              </a:lnSpc>
              <a:spcBef>
                <a:spcPts val="0"/>
              </a:spcBef>
              <a:spcAft>
                <a:spcPts val="0"/>
              </a:spcAft>
              <a:buClr>
                <a:schemeClr val="accent3"/>
              </a:buClr>
              <a:buSzPts val="1355"/>
              <a:buChar char="●"/>
            </a:pPr>
            <a:r>
              <a:rPr lang="en-US" sz="1355"/>
              <a:t>property_type_multi-family</a:t>
            </a:r>
            <a:endParaRPr sz="1355"/>
          </a:p>
        </p:txBody>
      </p:sp>
      <p:pic>
        <p:nvPicPr>
          <p:cNvPr id="276" name="Google Shape;276;g15d5eac8d4e_0_0"/>
          <p:cNvPicPr preferRelativeResize="0"/>
          <p:nvPr/>
        </p:nvPicPr>
        <p:blipFill>
          <a:blip r:embed="rId3">
            <a:alphaModFix/>
          </a:blip>
          <a:stretch>
            <a:fillRect/>
          </a:stretch>
        </p:blipFill>
        <p:spPr>
          <a:xfrm>
            <a:off x="5652025" y="689575"/>
            <a:ext cx="6539977" cy="6121199"/>
          </a:xfrm>
          <a:prstGeom prst="rect">
            <a:avLst/>
          </a:prstGeom>
          <a:noFill/>
          <a:ln>
            <a:noFill/>
          </a:ln>
        </p:spPr>
      </p:pic>
      <p:sp>
        <p:nvSpPr>
          <p:cNvPr id="277" name="Google Shape;277;g15d5eac8d4e_0_0"/>
          <p:cNvSpPr txBox="1"/>
          <p:nvPr/>
        </p:nvSpPr>
        <p:spPr>
          <a:xfrm>
            <a:off x="972600" y="1870350"/>
            <a:ext cx="5092500" cy="5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50">
                <a:solidFill>
                  <a:schemeClr val="dk2"/>
                </a:solidFill>
                <a:latin typeface="Raleway"/>
                <a:ea typeface="Raleway"/>
                <a:cs typeface="Raleway"/>
                <a:sym typeface="Raleway"/>
              </a:rPr>
              <a:t>Predictors &amp; Outcome Variable</a:t>
            </a:r>
            <a:endParaRPr sz="2550">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5d5eac8d4e_2_21"/>
          <p:cNvSpPr txBox="1"/>
          <p:nvPr>
            <p:ph type="title"/>
          </p:nvPr>
        </p:nvSpPr>
        <p:spPr>
          <a:xfrm>
            <a:off x="972600" y="1758200"/>
            <a:ext cx="59712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Prediction: Train-Test Split</a:t>
            </a:r>
            <a:endParaRPr/>
          </a:p>
        </p:txBody>
      </p:sp>
      <p:sp>
        <p:nvSpPr>
          <p:cNvPr id="283" name="Google Shape;283;g15d5eac8d4e_2_21"/>
          <p:cNvSpPr txBox="1"/>
          <p:nvPr>
            <p:ph idx="1" type="body"/>
          </p:nvPr>
        </p:nvSpPr>
        <p:spPr>
          <a:xfrm>
            <a:off x="972600" y="2771830"/>
            <a:ext cx="10251600" cy="1359900"/>
          </a:xfrm>
          <a:prstGeom prst="rect">
            <a:avLst/>
          </a:prstGeom>
        </p:spPr>
        <p:txBody>
          <a:bodyPr anchorCtr="0" anchor="t" bIns="121900" lIns="121900" spcFirstLastPara="1" rIns="121900" wrap="square" tIns="121900">
            <a:normAutofit fontScale="92500" lnSpcReduction="20000"/>
          </a:bodyPr>
          <a:lstStyle/>
          <a:p>
            <a:pPr indent="-328453" lvl="0" marL="457200" rtl="0" algn="l">
              <a:spcBef>
                <a:spcPts val="0"/>
              </a:spcBef>
              <a:spcAft>
                <a:spcPts val="0"/>
              </a:spcAft>
              <a:buClr>
                <a:schemeClr val="dk1"/>
              </a:buClr>
              <a:buSzPct val="100000"/>
              <a:buChar char="●"/>
            </a:pPr>
            <a:r>
              <a:rPr lang="en-US"/>
              <a:t>Data Division:</a:t>
            </a:r>
            <a:endParaRPr/>
          </a:p>
          <a:p>
            <a:pPr indent="-328453" lvl="0" marL="457200" rtl="0" algn="l">
              <a:spcBef>
                <a:spcPts val="0"/>
              </a:spcBef>
              <a:spcAft>
                <a:spcPts val="0"/>
              </a:spcAft>
              <a:buClr>
                <a:schemeClr val="dk1"/>
              </a:buClr>
              <a:buSzPct val="100000"/>
              <a:buChar char="●"/>
            </a:pPr>
            <a:r>
              <a:rPr lang="en-US"/>
              <a:t>Training Data: 75 %</a:t>
            </a:r>
            <a:endParaRPr/>
          </a:p>
          <a:p>
            <a:pPr indent="-328453" lvl="0" marL="457200" rtl="0" algn="l">
              <a:spcBef>
                <a:spcPts val="0"/>
              </a:spcBef>
              <a:spcAft>
                <a:spcPts val="0"/>
              </a:spcAft>
              <a:buClr>
                <a:schemeClr val="dk1"/>
              </a:buClr>
              <a:buSzPct val="100000"/>
              <a:buChar char="●"/>
            </a:pPr>
            <a:r>
              <a:rPr lang="en-US"/>
              <a:t>Test Data: 25 %</a:t>
            </a:r>
            <a:endParaRPr/>
          </a:p>
          <a:p>
            <a:pPr indent="0" lvl="0" marL="0" rtl="0" algn="l">
              <a:spcBef>
                <a:spcPts val="1600"/>
              </a:spcBef>
              <a:spcAft>
                <a:spcPts val="1600"/>
              </a:spcAft>
              <a:buNone/>
            </a:pPr>
            <a:r>
              <a:t/>
            </a:r>
            <a:endParaRPr/>
          </a:p>
        </p:txBody>
      </p:sp>
      <p:pic>
        <p:nvPicPr>
          <p:cNvPr id="284" name="Google Shape;284;g15d5eac8d4e_2_21"/>
          <p:cNvPicPr preferRelativeResize="0"/>
          <p:nvPr/>
        </p:nvPicPr>
        <p:blipFill>
          <a:blip r:embed="rId3">
            <a:alphaModFix/>
          </a:blip>
          <a:stretch>
            <a:fillRect/>
          </a:stretch>
        </p:blipFill>
        <p:spPr>
          <a:xfrm>
            <a:off x="1605050" y="4426325"/>
            <a:ext cx="9560826" cy="58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5d5eac8d4e_2_27"/>
          <p:cNvSpPr txBox="1"/>
          <p:nvPr>
            <p:ph type="title"/>
          </p:nvPr>
        </p:nvSpPr>
        <p:spPr>
          <a:xfrm>
            <a:off x="972600" y="1758200"/>
            <a:ext cx="5907600" cy="11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3150"/>
              <a:t>Analysis of different models using Lazy Predict</a:t>
            </a:r>
            <a:endParaRPr sz="3150"/>
          </a:p>
        </p:txBody>
      </p:sp>
      <p:sp>
        <p:nvSpPr>
          <p:cNvPr id="290" name="Google Shape;290;g15d5eac8d4e_2_27"/>
          <p:cNvSpPr txBox="1"/>
          <p:nvPr>
            <p:ph idx="1" type="body"/>
          </p:nvPr>
        </p:nvSpPr>
        <p:spPr>
          <a:xfrm>
            <a:off x="970200" y="3366925"/>
            <a:ext cx="5802300" cy="15417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Lazy Predict contains 41 different regression vanilla models which predicts the outcome with metrics such as R-squared value, RMSE value and the time taken for each model to run.</a:t>
            </a:r>
            <a:endParaRPr/>
          </a:p>
        </p:txBody>
      </p:sp>
      <p:pic>
        <p:nvPicPr>
          <p:cNvPr id="291" name="Google Shape;291;g15d5eac8d4e_2_27"/>
          <p:cNvPicPr preferRelativeResize="0"/>
          <p:nvPr/>
        </p:nvPicPr>
        <p:blipFill>
          <a:blip r:embed="rId3">
            <a:alphaModFix/>
          </a:blip>
          <a:stretch>
            <a:fillRect/>
          </a:stretch>
        </p:blipFill>
        <p:spPr>
          <a:xfrm>
            <a:off x="6983950" y="709750"/>
            <a:ext cx="5208049" cy="3182125"/>
          </a:xfrm>
          <a:prstGeom prst="rect">
            <a:avLst/>
          </a:prstGeom>
          <a:noFill/>
          <a:ln>
            <a:noFill/>
          </a:ln>
        </p:spPr>
      </p:pic>
      <p:pic>
        <p:nvPicPr>
          <p:cNvPr id="292" name="Google Shape;292;g15d5eac8d4e_2_27"/>
          <p:cNvPicPr preferRelativeResize="0"/>
          <p:nvPr/>
        </p:nvPicPr>
        <p:blipFill>
          <a:blip r:embed="rId4">
            <a:alphaModFix/>
          </a:blip>
          <a:stretch>
            <a:fillRect/>
          </a:stretch>
        </p:blipFill>
        <p:spPr>
          <a:xfrm>
            <a:off x="6983950" y="4044275"/>
            <a:ext cx="3447900" cy="2661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15d5eac8d4e_2_35"/>
          <p:cNvSpPr txBox="1"/>
          <p:nvPr>
            <p:ph type="title"/>
          </p:nvPr>
        </p:nvSpPr>
        <p:spPr>
          <a:xfrm>
            <a:off x="972600" y="1758200"/>
            <a:ext cx="60999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1: Linear Regression</a:t>
            </a:r>
            <a:endParaRPr sz="3150"/>
          </a:p>
        </p:txBody>
      </p:sp>
      <p:sp>
        <p:nvSpPr>
          <p:cNvPr id="298" name="Google Shape;298;g15d5eac8d4e_2_35"/>
          <p:cNvSpPr txBox="1"/>
          <p:nvPr>
            <p:ph idx="1" type="body"/>
          </p:nvPr>
        </p:nvSpPr>
        <p:spPr>
          <a:xfrm>
            <a:off x="972600" y="2847650"/>
            <a:ext cx="4717200" cy="13644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0.29</a:t>
            </a:r>
            <a:endParaRPr/>
          </a:p>
          <a:p>
            <a:pPr indent="-336550" lvl="0" marL="457200" rtl="0" algn="l">
              <a:spcBef>
                <a:spcPts val="0"/>
              </a:spcBef>
              <a:spcAft>
                <a:spcPts val="0"/>
              </a:spcAft>
              <a:buClr>
                <a:schemeClr val="dk1"/>
              </a:buClr>
              <a:buSzPts val="1700"/>
              <a:buChar char="●"/>
            </a:pPr>
            <a:r>
              <a:rPr lang="en-US"/>
              <a:t>MSE = 370450</a:t>
            </a:r>
            <a:endParaRPr/>
          </a:p>
          <a:p>
            <a:pPr indent="-336550" lvl="0" marL="457200" rtl="0" algn="l">
              <a:spcBef>
                <a:spcPts val="0"/>
              </a:spcBef>
              <a:spcAft>
                <a:spcPts val="0"/>
              </a:spcAft>
              <a:buClr>
                <a:schemeClr val="dk1"/>
              </a:buClr>
              <a:buSzPts val="1700"/>
              <a:buChar char="●"/>
            </a:pPr>
            <a:r>
              <a:rPr lang="en-US"/>
              <a:t>MAE = 361301</a:t>
            </a:r>
            <a:endParaRPr/>
          </a:p>
        </p:txBody>
      </p:sp>
      <p:pic>
        <p:nvPicPr>
          <p:cNvPr id="299" name="Google Shape;299;g15d5eac8d4e_2_35"/>
          <p:cNvPicPr preferRelativeResize="0"/>
          <p:nvPr/>
        </p:nvPicPr>
        <p:blipFill>
          <a:blip r:embed="rId3">
            <a:alphaModFix/>
          </a:blip>
          <a:stretch>
            <a:fillRect/>
          </a:stretch>
        </p:blipFill>
        <p:spPr>
          <a:xfrm>
            <a:off x="7136350" y="1197925"/>
            <a:ext cx="4354300" cy="5442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5d5eac8d4e_2_41"/>
          <p:cNvSpPr txBox="1"/>
          <p:nvPr>
            <p:ph type="title"/>
          </p:nvPr>
        </p:nvSpPr>
        <p:spPr>
          <a:xfrm>
            <a:off x="972600" y="1758200"/>
            <a:ext cx="67215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2: LGBM Regressor</a:t>
            </a:r>
            <a:endParaRPr sz="3150"/>
          </a:p>
        </p:txBody>
      </p:sp>
      <p:sp>
        <p:nvSpPr>
          <p:cNvPr id="305" name="Google Shape;305;g15d5eac8d4e_2_41"/>
          <p:cNvSpPr txBox="1"/>
          <p:nvPr>
            <p:ph idx="1" type="body"/>
          </p:nvPr>
        </p:nvSpPr>
        <p:spPr>
          <a:xfrm>
            <a:off x="1003500" y="2811625"/>
            <a:ext cx="4339200" cy="19380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0.61</a:t>
            </a:r>
            <a:endParaRPr/>
          </a:p>
          <a:p>
            <a:pPr indent="-336550" lvl="0" marL="457200" rtl="0" algn="l">
              <a:spcBef>
                <a:spcPts val="0"/>
              </a:spcBef>
              <a:spcAft>
                <a:spcPts val="0"/>
              </a:spcAft>
              <a:buClr>
                <a:schemeClr val="dk1"/>
              </a:buClr>
              <a:buSzPts val="1700"/>
              <a:buChar char="●"/>
            </a:pPr>
            <a:r>
              <a:rPr lang="en-US"/>
              <a:t>MSE = 348655</a:t>
            </a:r>
            <a:endParaRPr/>
          </a:p>
          <a:p>
            <a:pPr indent="-336550" lvl="0" marL="457200" rtl="0" algn="l">
              <a:spcBef>
                <a:spcPts val="0"/>
              </a:spcBef>
              <a:spcAft>
                <a:spcPts val="0"/>
              </a:spcAft>
              <a:buClr>
                <a:schemeClr val="dk1"/>
              </a:buClr>
              <a:buSzPts val="1700"/>
              <a:buChar char="●"/>
            </a:pPr>
            <a:r>
              <a:rPr lang="en-US"/>
              <a:t>MAE = 244612</a:t>
            </a:r>
            <a:endParaRPr/>
          </a:p>
        </p:txBody>
      </p:sp>
      <p:pic>
        <p:nvPicPr>
          <p:cNvPr id="306" name="Google Shape;306;g15d5eac8d4e_2_41"/>
          <p:cNvPicPr preferRelativeResize="0"/>
          <p:nvPr/>
        </p:nvPicPr>
        <p:blipFill>
          <a:blip r:embed="rId3">
            <a:alphaModFix/>
          </a:blip>
          <a:stretch>
            <a:fillRect/>
          </a:stretch>
        </p:blipFill>
        <p:spPr>
          <a:xfrm>
            <a:off x="6985050" y="1330175"/>
            <a:ext cx="4750375" cy="523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3"/>
          <p:cNvPicPr preferRelativeResize="0"/>
          <p:nvPr/>
        </p:nvPicPr>
        <p:blipFill rotWithShape="1">
          <a:blip r:embed="rId3">
            <a:alphaModFix amt="26000"/>
          </a:blip>
          <a:srcRect b="0" l="0" r="0" t="8908"/>
          <a:stretch/>
        </p:blipFill>
        <p:spPr>
          <a:xfrm>
            <a:off x="0" y="610950"/>
            <a:ext cx="12197825" cy="6247049"/>
          </a:xfrm>
          <a:prstGeom prst="rect">
            <a:avLst/>
          </a:prstGeom>
          <a:noFill/>
          <a:ln>
            <a:noFill/>
          </a:ln>
        </p:spPr>
      </p:pic>
      <p:sp>
        <p:nvSpPr>
          <p:cNvPr id="107" name="Google Shape;107;p3"/>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Facts</a:t>
            </a:r>
            <a:endParaRPr/>
          </a:p>
        </p:txBody>
      </p:sp>
      <p:sp>
        <p:nvSpPr>
          <p:cNvPr id="108" name="Google Shape;108;p3"/>
          <p:cNvSpPr txBox="1"/>
          <p:nvPr>
            <p:ph idx="1" type="body"/>
          </p:nvPr>
        </p:nvSpPr>
        <p:spPr>
          <a:xfrm>
            <a:off x="652400" y="2756958"/>
            <a:ext cx="10251600" cy="3014700"/>
          </a:xfrm>
          <a:prstGeom prst="rect">
            <a:avLst/>
          </a:prstGeom>
          <a:noFill/>
          <a:ln>
            <a:noFill/>
          </a:ln>
        </p:spPr>
        <p:txBody>
          <a:bodyPr anchorCtr="0" anchor="t" bIns="45700" lIns="91425" spcFirstLastPara="1" rIns="91425" wrap="square" tIns="45700">
            <a:normAutofit/>
          </a:bodyPr>
          <a:lstStyle/>
          <a:p>
            <a:pPr indent="-311150" lvl="0" marL="400050" rtl="0" algn="l">
              <a:lnSpc>
                <a:spcPct val="90000"/>
              </a:lnSpc>
              <a:spcBef>
                <a:spcPts val="0"/>
              </a:spcBef>
              <a:spcAft>
                <a:spcPts val="0"/>
              </a:spcAft>
              <a:buClr>
                <a:schemeClr val="dk1"/>
              </a:buClr>
              <a:buSzPts val="1300"/>
              <a:buChar char="●"/>
            </a:pPr>
            <a:r>
              <a:rPr lang="en-US"/>
              <a:t>Realtor.com</a:t>
            </a:r>
            <a:endParaRPr/>
          </a:p>
          <a:p>
            <a:pPr indent="-311150" lvl="0" marL="400050" rtl="0" algn="l">
              <a:lnSpc>
                <a:spcPct val="90000"/>
              </a:lnSpc>
              <a:spcBef>
                <a:spcPts val="1000"/>
              </a:spcBef>
              <a:spcAft>
                <a:spcPts val="0"/>
              </a:spcAft>
              <a:buClr>
                <a:schemeClr val="dk1"/>
              </a:buClr>
              <a:buSzPts val="1300"/>
              <a:buChar char="●"/>
            </a:pPr>
            <a:r>
              <a:rPr lang="en-US"/>
              <a:t>Cities: San Francisco, Sunnyvale, San Mateo, Hayward, Fremont, </a:t>
            </a:r>
            <a:r>
              <a:rPr lang="en-US"/>
              <a:t>Berkeley</a:t>
            </a:r>
            <a:r>
              <a:rPr lang="en-US"/>
              <a:t>, Dublin, Pleasanton, San Ramon, Union City, San Jose</a:t>
            </a:r>
            <a:endParaRPr/>
          </a:p>
          <a:p>
            <a:pPr indent="-311150" lvl="0" marL="400050" rtl="0" algn="l">
              <a:lnSpc>
                <a:spcPct val="90000"/>
              </a:lnSpc>
              <a:spcBef>
                <a:spcPts val="1000"/>
              </a:spcBef>
              <a:spcAft>
                <a:spcPts val="0"/>
              </a:spcAft>
              <a:buClr>
                <a:schemeClr val="dk1"/>
              </a:buClr>
              <a:buSzPts val="1300"/>
              <a:buChar char="●"/>
            </a:pPr>
            <a:r>
              <a:rPr lang="en-US"/>
              <a:t>Average 100 properties per city</a:t>
            </a:r>
            <a:endParaRPr/>
          </a:p>
          <a:p>
            <a:pPr indent="-311150" lvl="0" marL="400050" rtl="0" algn="l">
              <a:lnSpc>
                <a:spcPct val="90000"/>
              </a:lnSpc>
              <a:spcBef>
                <a:spcPts val="1000"/>
              </a:spcBef>
              <a:spcAft>
                <a:spcPts val="1600"/>
              </a:spcAft>
              <a:buClr>
                <a:schemeClr val="dk1"/>
              </a:buClr>
              <a:buSzPts val="1300"/>
              <a:buChar char="●"/>
            </a:pPr>
            <a:r>
              <a:rPr lang="en-US"/>
              <a:t>Property Attributes - 20 - property url, state, city, street address, zipcode, bed, bath, sqft, lot size, price, property type, monthly HOA fees, price per sqft, parking space, year of construction, median home price, median selling price, median home price per sqft, school district, broker</a:t>
            </a:r>
            <a:endParaRPr/>
          </a:p>
        </p:txBody>
      </p:sp>
      <p:pic>
        <p:nvPicPr>
          <p:cNvPr descr="Building Your Real Estate Brand with Realtor.com - Chris Donaldson | Chris  Talks" id="109" name="Google Shape;109;p3"/>
          <p:cNvPicPr preferRelativeResize="0"/>
          <p:nvPr/>
        </p:nvPicPr>
        <p:blipFill rotWithShape="1">
          <a:blip r:embed="rId4">
            <a:alphaModFix/>
          </a:blip>
          <a:srcRect b="0" l="0" r="0" t="0"/>
          <a:stretch/>
        </p:blipFill>
        <p:spPr>
          <a:xfrm>
            <a:off x="10127000" y="365125"/>
            <a:ext cx="1645100" cy="1645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5d5eac8d4e_2_53"/>
          <p:cNvSpPr txBox="1"/>
          <p:nvPr>
            <p:ph type="title"/>
          </p:nvPr>
        </p:nvSpPr>
        <p:spPr>
          <a:xfrm>
            <a:off x="972600" y="1758200"/>
            <a:ext cx="5627700" cy="1264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3150"/>
              <a:t>Model 3: Extra Trees Regressor</a:t>
            </a:r>
            <a:endParaRPr sz="3150"/>
          </a:p>
        </p:txBody>
      </p:sp>
      <p:sp>
        <p:nvSpPr>
          <p:cNvPr id="312" name="Google Shape;312;g15d5eac8d4e_2_53"/>
          <p:cNvSpPr txBox="1"/>
          <p:nvPr>
            <p:ph idx="1" type="body"/>
          </p:nvPr>
        </p:nvSpPr>
        <p:spPr>
          <a:xfrm>
            <a:off x="972600" y="3149675"/>
            <a:ext cx="4953300" cy="30147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355689</a:t>
            </a:r>
            <a:endParaRPr/>
          </a:p>
          <a:p>
            <a:pPr indent="-336550" lvl="0" marL="457200" rtl="0" algn="l">
              <a:spcBef>
                <a:spcPts val="0"/>
              </a:spcBef>
              <a:spcAft>
                <a:spcPts val="0"/>
              </a:spcAft>
              <a:buClr>
                <a:schemeClr val="dk1"/>
              </a:buClr>
              <a:buSzPts val="1700"/>
              <a:buChar char="●"/>
            </a:pPr>
            <a:r>
              <a:rPr lang="en-US"/>
              <a:t>MAE = 255340</a:t>
            </a:r>
            <a:endParaRPr/>
          </a:p>
        </p:txBody>
      </p:sp>
      <p:pic>
        <p:nvPicPr>
          <p:cNvPr id="313" name="Google Shape;313;g15d5eac8d4e_2_53"/>
          <p:cNvPicPr preferRelativeResize="0"/>
          <p:nvPr/>
        </p:nvPicPr>
        <p:blipFill>
          <a:blip r:embed="rId3">
            <a:alphaModFix/>
          </a:blip>
          <a:stretch>
            <a:fillRect/>
          </a:stretch>
        </p:blipFill>
        <p:spPr>
          <a:xfrm>
            <a:off x="6600200" y="1209125"/>
            <a:ext cx="5210800" cy="547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15d5eac8d4e_2_60"/>
          <p:cNvSpPr txBox="1"/>
          <p:nvPr>
            <p:ph type="title"/>
          </p:nvPr>
        </p:nvSpPr>
        <p:spPr>
          <a:xfrm>
            <a:off x="972600" y="1758200"/>
            <a:ext cx="6807000" cy="1264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3150"/>
              <a:t>Model 4: Random Forest Regressor</a:t>
            </a:r>
            <a:endParaRPr sz="3150"/>
          </a:p>
        </p:txBody>
      </p:sp>
      <p:sp>
        <p:nvSpPr>
          <p:cNvPr id="319" name="Google Shape;319;g15d5eac8d4e_2_60"/>
          <p:cNvSpPr txBox="1"/>
          <p:nvPr>
            <p:ph idx="1" type="body"/>
          </p:nvPr>
        </p:nvSpPr>
        <p:spPr>
          <a:xfrm>
            <a:off x="972600" y="3236251"/>
            <a:ext cx="5555700" cy="1402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0.58</a:t>
            </a:r>
            <a:endParaRPr/>
          </a:p>
          <a:p>
            <a:pPr indent="-336550" lvl="0" marL="457200" rtl="0" algn="l">
              <a:spcBef>
                <a:spcPts val="0"/>
              </a:spcBef>
              <a:spcAft>
                <a:spcPts val="0"/>
              </a:spcAft>
              <a:buClr>
                <a:schemeClr val="dk1"/>
              </a:buClr>
              <a:buSzPts val="1700"/>
              <a:buChar char="●"/>
            </a:pPr>
            <a:r>
              <a:rPr lang="en-US"/>
              <a:t>MSE = 357892</a:t>
            </a:r>
            <a:endParaRPr/>
          </a:p>
          <a:p>
            <a:pPr indent="-336550" lvl="0" marL="457200" rtl="0" algn="l">
              <a:spcBef>
                <a:spcPts val="0"/>
              </a:spcBef>
              <a:spcAft>
                <a:spcPts val="0"/>
              </a:spcAft>
              <a:buClr>
                <a:schemeClr val="dk1"/>
              </a:buClr>
              <a:buSzPts val="1700"/>
              <a:buChar char="●"/>
            </a:pPr>
            <a:r>
              <a:rPr lang="en-US"/>
              <a:t>MAE = 253929</a:t>
            </a:r>
            <a:endParaRPr/>
          </a:p>
        </p:txBody>
      </p:sp>
      <p:pic>
        <p:nvPicPr>
          <p:cNvPr id="320" name="Google Shape;320;g15d5eac8d4e_2_60"/>
          <p:cNvPicPr preferRelativeResize="0"/>
          <p:nvPr/>
        </p:nvPicPr>
        <p:blipFill>
          <a:blip r:embed="rId3">
            <a:alphaModFix/>
          </a:blip>
          <a:stretch>
            <a:fillRect/>
          </a:stretch>
        </p:blipFill>
        <p:spPr>
          <a:xfrm>
            <a:off x="7257900" y="1219850"/>
            <a:ext cx="4685350" cy="4769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15d5eac8d4e_2_67"/>
          <p:cNvSpPr txBox="1"/>
          <p:nvPr>
            <p:ph type="title"/>
          </p:nvPr>
        </p:nvSpPr>
        <p:spPr>
          <a:xfrm>
            <a:off x="972600" y="1758200"/>
            <a:ext cx="4280700" cy="114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5: </a:t>
            </a:r>
            <a:endParaRPr sz="3150"/>
          </a:p>
          <a:p>
            <a:pPr indent="0" lvl="0" marL="0" rtl="0" algn="l">
              <a:spcBef>
                <a:spcPts val="0"/>
              </a:spcBef>
              <a:spcAft>
                <a:spcPts val="0"/>
              </a:spcAft>
              <a:buNone/>
            </a:pPr>
            <a:r>
              <a:rPr lang="en-US" sz="3150"/>
              <a:t>Bagging Regressor</a:t>
            </a:r>
            <a:endParaRPr sz="3150"/>
          </a:p>
        </p:txBody>
      </p:sp>
      <p:sp>
        <p:nvSpPr>
          <p:cNvPr id="326" name="Google Shape;326;g15d5eac8d4e_2_67"/>
          <p:cNvSpPr txBox="1"/>
          <p:nvPr>
            <p:ph idx="1" type="body"/>
          </p:nvPr>
        </p:nvSpPr>
        <p:spPr>
          <a:xfrm>
            <a:off x="970200" y="3178028"/>
            <a:ext cx="4280700" cy="19983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373999</a:t>
            </a:r>
            <a:endParaRPr/>
          </a:p>
          <a:p>
            <a:pPr indent="-336550" lvl="0" marL="457200" rtl="0" algn="l">
              <a:spcBef>
                <a:spcPts val="0"/>
              </a:spcBef>
              <a:spcAft>
                <a:spcPts val="0"/>
              </a:spcAft>
              <a:buClr>
                <a:schemeClr val="dk1"/>
              </a:buClr>
              <a:buSzPts val="1700"/>
              <a:buChar char="●"/>
            </a:pPr>
            <a:r>
              <a:rPr lang="en-US"/>
              <a:t>MAE = 252078</a:t>
            </a:r>
            <a:endParaRPr/>
          </a:p>
        </p:txBody>
      </p:sp>
      <p:pic>
        <p:nvPicPr>
          <p:cNvPr id="327" name="Google Shape;327;g15d5eac8d4e_2_67"/>
          <p:cNvPicPr preferRelativeResize="0"/>
          <p:nvPr/>
        </p:nvPicPr>
        <p:blipFill>
          <a:blip r:embed="rId3">
            <a:alphaModFix/>
          </a:blip>
          <a:stretch>
            <a:fillRect/>
          </a:stretch>
        </p:blipFill>
        <p:spPr>
          <a:xfrm>
            <a:off x="5463100" y="732475"/>
            <a:ext cx="6629350" cy="598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15d5eac8d4e_2_74"/>
          <p:cNvSpPr txBox="1"/>
          <p:nvPr>
            <p:ph type="title"/>
          </p:nvPr>
        </p:nvSpPr>
        <p:spPr>
          <a:xfrm>
            <a:off x="972600" y="1758200"/>
            <a:ext cx="5294700" cy="154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6:</a:t>
            </a:r>
            <a:endParaRPr sz="3150"/>
          </a:p>
          <a:p>
            <a:pPr indent="0" lvl="0" marL="0" rtl="0" algn="l">
              <a:spcBef>
                <a:spcPts val="0"/>
              </a:spcBef>
              <a:spcAft>
                <a:spcPts val="0"/>
              </a:spcAft>
              <a:buNone/>
            </a:pPr>
            <a:r>
              <a:rPr lang="en-US" sz="3150"/>
              <a:t>Gradient Boosting Regressor</a:t>
            </a:r>
            <a:endParaRPr sz="3150"/>
          </a:p>
        </p:txBody>
      </p:sp>
      <p:sp>
        <p:nvSpPr>
          <p:cNvPr id="333" name="Google Shape;333;g15d5eac8d4e_2_74"/>
          <p:cNvSpPr txBox="1"/>
          <p:nvPr>
            <p:ph idx="1" type="body"/>
          </p:nvPr>
        </p:nvSpPr>
        <p:spPr>
          <a:xfrm>
            <a:off x="970200" y="3536977"/>
            <a:ext cx="5212800" cy="21645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0.59</a:t>
            </a:r>
            <a:endParaRPr/>
          </a:p>
          <a:p>
            <a:pPr indent="-336550" lvl="0" marL="457200" rtl="0" algn="l">
              <a:spcBef>
                <a:spcPts val="0"/>
              </a:spcBef>
              <a:spcAft>
                <a:spcPts val="0"/>
              </a:spcAft>
              <a:buClr>
                <a:schemeClr val="dk1"/>
              </a:buClr>
              <a:buSzPts val="1700"/>
              <a:buChar char="●"/>
            </a:pPr>
            <a:r>
              <a:rPr lang="en-US"/>
              <a:t>MSE = 355775</a:t>
            </a:r>
            <a:endParaRPr/>
          </a:p>
          <a:p>
            <a:pPr indent="-336550" lvl="0" marL="457200" rtl="0" algn="l">
              <a:spcBef>
                <a:spcPts val="0"/>
              </a:spcBef>
              <a:spcAft>
                <a:spcPts val="0"/>
              </a:spcAft>
              <a:buClr>
                <a:schemeClr val="dk1"/>
              </a:buClr>
              <a:buSzPts val="1700"/>
              <a:buChar char="●"/>
            </a:pPr>
            <a:r>
              <a:rPr lang="en-US"/>
              <a:t>MAE = 251751</a:t>
            </a:r>
            <a:endParaRPr/>
          </a:p>
        </p:txBody>
      </p:sp>
      <p:pic>
        <p:nvPicPr>
          <p:cNvPr id="334" name="Google Shape;334;g15d5eac8d4e_2_74"/>
          <p:cNvPicPr preferRelativeResize="0"/>
          <p:nvPr/>
        </p:nvPicPr>
        <p:blipFill>
          <a:blip r:embed="rId3">
            <a:alphaModFix/>
          </a:blip>
          <a:stretch>
            <a:fillRect/>
          </a:stretch>
        </p:blipFill>
        <p:spPr>
          <a:xfrm>
            <a:off x="7222650" y="1029651"/>
            <a:ext cx="4305125" cy="51198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15d5eac8d4e_2_81"/>
          <p:cNvSpPr txBox="1"/>
          <p:nvPr>
            <p:ph type="title"/>
          </p:nvPr>
        </p:nvSpPr>
        <p:spPr>
          <a:xfrm>
            <a:off x="972600" y="1758200"/>
            <a:ext cx="5208300" cy="2035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7:</a:t>
            </a:r>
            <a:endParaRPr sz="3150"/>
          </a:p>
          <a:p>
            <a:pPr indent="0" lvl="0" marL="0" rtl="0" algn="l">
              <a:spcBef>
                <a:spcPts val="0"/>
              </a:spcBef>
              <a:spcAft>
                <a:spcPts val="0"/>
              </a:spcAft>
              <a:buNone/>
            </a:pPr>
            <a:r>
              <a:rPr lang="en-US" sz="3150"/>
              <a:t>Histogram-based Gradient Boosting Regressor</a:t>
            </a:r>
            <a:endParaRPr sz="3150"/>
          </a:p>
        </p:txBody>
      </p:sp>
      <p:sp>
        <p:nvSpPr>
          <p:cNvPr id="340" name="Google Shape;340;g15d5eac8d4e_2_81"/>
          <p:cNvSpPr txBox="1"/>
          <p:nvPr>
            <p:ph idx="1" type="body"/>
          </p:nvPr>
        </p:nvSpPr>
        <p:spPr>
          <a:xfrm>
            <a:off x="1056725" y="4045825"/>
            <a:ext cx="4345500" cy="14466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0.60</a:t>
            </a:r>
            <a:endParaRPr/>
          </a:p>
          <a:p>
            <a:pPr indent="-336550" lvl="0" marL="457200" rtl="0" algn="l">
              <a:spcBef>
                <a:spcPts val="0"/>
              </a:spcBef>
              <a:spcAft>
                <a:spcPts val="0"/>
              </a:spcAft>
              <a:buClr>
                <a:schemeClr val="dk1"/>
              </a:buClr>
              <a:buSzPts val="1700"/>
              <a:buChar char="●"/>
            </a:pPr>
            <a:r>
              <a:rPr lang="en-US"/>
              <a:t>MSE = 351617</a:t>
            </a:r>
            <a:endParaRPr/>
          </a:p>
          <a:p>
            <a:pPr indent="-336550" lvl="0" marL="457200" rtl="0" algn="l">
              <a:spcBef>
                <a:spcPts val="0"/>
              </a:spcBef>
              <a:spcAft>
                <a:spcPts val="0"/>
              </a:spcAft>
              <a:buClr>
                <a:schemeClr val="dk1"/>
              </a:buClr>
              <a:buSzPts val="1700"/>
              <a:buChar char="●"/>
            </a:pPr>
            <a:r>
              <a:rPr lang="en-US"/>
              <a:t>MAE = 246976</a:t>
            </a:r>
            <a:endParaRPr/>
          </a:p>
        </p:txBody>
      </p:sp>
      <p:pic>
        <p:nvPicPr>
          <p:cNvPr id="341" name="Google Shape;341;g15d5eac8d4e_2_81"/>
          <p:cNvPicPr preferRelativeResize="0"/>
          <p:nvPr/>
        </p:nvPicPr>
        <p:blipFill>
          <a:blip r:embed="rId3">
            <a:alphaModFix/>
          </a:blip>
          <a:stretch>
            <a:fillRect/>
          </a:stretch>
        </p:blipFill>
        <p:spPr>
          <a:xfrm>
            <a:off x="6333300" y="904175"/>
            <a:ext cx="5706301" cy="56385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15d5eac8d4e_2_88"/>
          <p:cNvSpPr txBox="1"/>
          <p:nvPr>
            <p:ph type="title"/>
          </p:nvPr>
        </p:nvSpPr>
        <p:spPr>
          <a:xfrm>
            <a:off x="972600" y="1758200"/>
            <a:ext cx="3737700" cy="124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3150"/>
              <a:t>Model 8:</a:t>
            </a:r>
            <a:endParaRPr sz="3150"/>
          </a:p>
          <a:p>
            <a:pPr indent="0" lvl="0" marL="0" rtl="0" algn="l">
              <a:spcBef>
                <a:spcPts val="0"/>
              </a:spcBef>
              <a:spcAft>
                <a:spcPts val="0"/>
              </a:spcAft>
              <a:buNone/>
            </a:pPr>
            <a:r>
              <a:rPr lang="en-US" sz="3150"/>
              <a:t>XGB Regressor</a:t>
            </a:r>
            <a:endParaRPr sz="3150"/>
          </a:p>
        </p:txBody>
      </p:sp>
      <p:sp>
        <p:nvSpPr>
          <p:cNvPr id="347" name="Google Shape;347;g15d5eac8d4e_2_88"/>
          <p:cNvSpPr txBox="1"/>
          <p:nvPr>
            <p:ph idx="1" type="body"/>
          </p:nvPr>
        </p:nvSpPr>
        <p:spPr>
          <a:xfrm>
            <a:off x="970200" y="3271303"/>
            <a:ext cx="3552000" cy="1915800"/>
          </a:xfrm>
          <a:prstGeom prst="rect">
            <a:avLst/>
          </a:prstGeom>
        </p:spPr>
        <p:txBody>
          <a:bodyPr anchorCtr="0" anchor="t" bIns="121900" lIns="121900" spcFirstLastPara="1" rIns="121900" wrap="square" tIns="121900">
            <a:normAutofit/>
          </a:bodyPr>
          <a:lstStyle/>
          <a:p>
            <a:pPr indent="-336550" lvl="0" marL="457200" rtl="0" algn="l">
              <a:spcBef>
                <a:spcPts val="0"/>
              </a:spcBef>
              <a:spcAft>
                <a:spcPts val="0"/>
              </a:spcAft>
              <a:buClr>
                <a:schemeClr val="dk1"/>
              </a:buClr>
              <a:buSzPts val="1700"/>
              <a:buChar char="●"/>
            </a:pPr>
            <a:r>
              <a:rPr lang="en-US"/>
              <a:t>R-Squared Value = 0.55</a:t>
            </a:r>
            <a:endParaRPr/>
          </a:p>
          <a:p>
            <a:pPr indent="-336550" lvl="0" marL="457200" rtl="0" algn="l">
              <a:spcBef>
                <a:spcPts val="0"/>
              </a:spcBef>
              <a:spcAft>
                <a:spcPts val="0"/>
              </a:spcAft>
              <a:buClr>
                <a:schemeClr val="dk1"/>
              </a:buClr>
              <a:buSzPts val="1700"/>
              <a:buChar char="●"/>
            </a:pPr>
            <a:r>
              <a:rPr lang="en-US"/>
              <a:t>MSE = 370450</a:t>
            </a:r>
            <a:endParaRPr/>
          </a:p>
          <a:p>
            <a:pPr indent="-336550" lvl="0" marL="457200" rtl="0" algn="l">
              <a:spcBef>
                <a:spcPts val="0"/>
              </a:spcBef>
              <a:spcAft>
                <a:spcPts val="0"/>
              </a:spcAft>
              <a:buClr>
                <a:schemeClr val="dk1"/>
              </a:buClr>
              <a:buSzPts val="1700"/>
              <a:buChar char="●"/>
            </a:pPr>
            <a:r>
              <a:rPr lang="en-US"/>
              <a:t>MAE = 256924</a:t>
            </a:r>
            <a:endParaRPr/>
          </a:p>
        </p:txBody>
      </p:sp>
      <p:pic>
        <p:nvPicPr>
          <p:cNvPr id="348" name="Google Shape;348;g15d5eac8d4e_2_88"/>
          <p:cNvPicPr preferRelativeResize="0"/>
          <p:nvPr/>
        </p:nvPicPr>
        <p:blipFill>
          <a:blip r:embed="rId3">
            <a:alphaModFix/>
          </a:blip>
          <a:stretch>
            <a:fillRect/>
          </a:stretch>
        </p:blipFill>
        <p:spPr>
          <a:xfrm>
            <a:off x="4710250" y="770875"/>
            <a:ext cx="7421550" cy="6030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15d5eac8d4e_2_95"/>
          <p:cNvSpPr txBox="1"/>
          <p:nvPr>
            <p:ph type="title"/>
          </p:nvPr>
        </p:nvSpPr>
        <p:spPr>
          <a:xfrm>
            <a:off x="972600" y="1758200"/>
            <a:ext cx="10251600" cy="713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US" sz="3150"/>
              <a:t>Factors considered when choosing the best model</a:t>
            </a:r>
            <a:endParaRPr sz="3150"/>
          </a:p>
        </p:txBody>
      </p:sp>
      <p:sp>
        <p:nvSpPr>
          <p:cNvPr id="354" name="Google Shape;354;g15d5eac8d4e_2_95"/>
          <p:cNvSpPr txBox="1"/>
          <p:nvPr>
            <p:ph idx="1" type="body"/>
          </p:nvPr>
        </p:nvSpPr>
        <p:spPr>
          <a:xfrm>
            <a:off x="972600" y="3234679"/>
            <a:ext cx="10251600" cy="1695300"/>
          </a:xfrm>
          <a:prstGeom prst="rect">
            <a:avLst/>
          </a:prstGeom>
        </p:spPr>
        <p:txBody>
          <a:bodyPr anchorCtr="0" anchor="t" bIns="121900" lIns="121900" spcFirstLastPara="1" rIns="121900" wrap="square" tIns="121900">
            <a:normAutofit lnSpcReduction="20000"/>
          </a:bodyPr>
          <a:lstStyle/>
          <a:p>
            <a:pPr indent="-336550" lvl="0" marL="457200" rtl="0" algn="l">
              <a:spcBef>
                <a:spcPts val="0"/>
              </a:spcBef>
              <a:spcAft>
                <a:spcPts val="0"/>
              </a:spcAft>
              <a:buClr>
                <a:schemeClr val="dk1"/>
              </a:buClr>
              <a:buSzPts val="1700"/>
              <a:buChar char="●"/>
            </a:pPr>
            <a:r>
              <a:rPr lang="en-US"/>
              <a:t>R-squared value: Explains the variance of the dependent variable (higher the better).</a:t>
            </a:r>
            <a:endParaRPr/>
          </a:p>
          <a:p>
            <a:pPr indent="-336550" lvl="0" marL="457200" rtl="0" algn="l">
              <a:spcBef>
                <a:spcPts val="1000"/>
              </a:spcBef>
              <a:spcAft>
                <a:spcPts val="0"/>
              </a:spcAft>
              <a:buClr>
                <a:schemeClr val="dk1"/>
              </a:buClr>
              <a:buSzPts val="1700"/>
              <a:buChar char="●"/>
            </a:pPr>
            <a:r>
              <a:rPr lang="en-US"/>
              <a:t>Mean Squared Error: Lower the mean squared error, better the model.</a:t>
            </a:r>
            <a:endParaRPr/>
          </a:p>
          <a:p>
            <a:pPr indent="-336550" lvl="0" marL="457200" rtl="0" algn="l">
              <a:spcBef>
                <a:spcPts val="1000"/>
              </a:spcBef>
              <a:spcAft>
                <a:spcPts val="0"/>
              </a:spcAft>
              <a:buClr>
                <a:schemeClr val="dk1"/>
              </a:buClr>
              <a:buSzPts val="1700"/>
              <a:buChar char="●"/>
            </a:pPr>
            <a:r>
              <a:rPr lang="en-US"/>
              <a:t>Mean Absolute Error: Lower the mean absolute error, better the model</a:t>
            </a:r>
            <a:endParaRPr/>
          </a:p>
          <a:p>
            <a:pPr indent="-336550" lvl="0" marL="457200" rtl="0" algn="l">
              <a:spcBef>
                <a:spcPts val="1000"/>
              </a:spcBef>
              <a:spcAft>
                <a:spcPts val="1000"/>
              </a:spcAft>
              <a:buClr>
                <a:schemeClr val="dk1"/>
              </a:buClr>
              <a:buSzPts val="1700"/>
              <a:buChar char="●"/>
            </a:pPr>
            <a:r>
              <a:rPr lang="en-US"/>
              <a:t>Time taken: Time taken for the model to predict the outcome.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15d5eac8d4e_2_100"/>
          <p:cNvSpPr txBox="1"/>
          <p:nvPr>
            <p:ph type="title"/>
          </p:nvPr>
        </p:nvSpPr>
        <p:spPr>
          <a:xfrm>
            <a:off x="972600" y="1758200"/>
            <a:ext cx="65499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 Best Model</a:t>
            </a:r>
            <a:endParaRPr/>
          </a:p>
        </p:txBody>
      </p:sp>
      <p:sp>
        <p:nvSpPr>
          <p:cNvPr id="360" name="Google Shape;360;g15d5eac8d4e_2_100"/>
          <p:cNvSpPr txBox="1"/>
          <p:nvPr>
            <p:ph idx="1" type="body"/>
          </p:nvPr>
        </p:nvSpPr>
        <p:spPr>
          <a:xfrm>
            <a:off x="972600" y="2585000"/>
            <a:ext cx="7230000" cy="3014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LGBM Regressor as it has:</a:t>
            </a:r>
            <a:endParaRPr/>
          </a:p>
          <a:p>
            <a:pPr indent="-336550" lvl="0" marL="457200" rtl="0" algn="l">
              <a:spcBef>
                <a:spcPts val="1600"/>
              </a:spcBef>
              <a:spcAft>
                <a:spcPts val="0"/>
              </a:spcAft>
              <a:buClr>
                <a:schemeClr val="dk1"/>
              </a:buClr>
              <a:buSzPts val="1700"/>
              <a:buChar char="●"/>
            </a:pPr>
            <a:r>
              <a:rPr lang="en-US"/>
              <a:t>R-squared value of 0.61 which means the independent variable can explain 61 % of the variance of the dependent variables.</a:t>
            </a:r>
            <a:endParaRPr/>
          </a:p>
          <a:p>
            <a:pPr indent="-336550" lvl="0" marL="457200" rtl="0" algn="l">
              <a:spcBef>
                <a:spcPts val="0"/>
              </a:spcBef>
              <a:spcAft>
                <a:spcPts val="0"/>
              </a:spcAft>
              <a:buClr>
                <a:schemeClr val="dk1"/>
              </a:buClr>
              <a:buSzPts val="1700"/>
              <a:buChar char="●"/>
            </a:pPr>
            <a:r>
              <a:rPr lang="en-US"/>
              <a:t>Mean Absolute Error is 244612 which the least value compared to the other models.</a:t>
            </a:r>
            <a:endParaRPr/>
          </a:p>
          <a:p>
            <a:pPr indent="-336550" lvl="0" marL="457200" rtl="0" algn="l">
              <a:spcBef>
                <a:spcPts val="0"/>
              </a:spcBef>
              <a:spcAft>
                <a:spcPts val="0"/>
              </a:spcAft>
              <a:buClr>
                <a:schemeClr val="dk1"/>
              </a:buClr>
              <a:buSzPts val="1700"/>
              <a:buChar char="●"/>
            </a:pPr>
            <a:r>
              <a:rPr lang="en-US"/>
              <a:t>Mean Squared Error is 348655 which is the least value compared to the other models.</a:t>
            </a:r>
            <a:endParaRPr/>
          </a:p>
          <a:p>
            <a:pPr indent="-336550" lvl="0" marL="457200" rtl="0" algn="l">
              <a:spcBef>
                <a:spcPts val="0"/>
              </a:spcBef>
              <a:spcAft>
                <a:spcPts val="0"/>
              </a:spcAft>
              <a:buClr>
                <a:schemeClr val="dk1"/>
              </a:buClr>
              <a:buSzPts val="1700"/>
              <a:buChar char="●"/>
            </a:pPr>
            <a:r>
              <a:rPr lang="en-US"/>
              <a:t>Time taken is 6 seconds which helps to save computational costs.</a:t>
            </a:r>
            <a:endParaRPr/>
          </a:p>
        </p:txBody>
      </p:sp>
      <p:pic>
        <p:nvPicPr>
          <p:cNvPr id="361" name="Google Shape;361;g15d5eac8d4e_2_100"/>
          <p:cNvPicPr preferRelativeResize="0"/>
          <p:nvPr/>
        </p:nvPicPr>
        <p:blipFill>
          <a:blip r:embed="rId3">
            <a:alphaModFix/>
          </a:blip>
          <a:stretch>
            <a:fillRect/>
          </a:stretch>
        </p:blipFill>
        <p:spPr>
          <a:xfrm>
            <a:off x="8439925" y="1362175"/>
            <a:ext cx="3610375" cy="4722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5d5eac8d4e_2_107"/>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Questions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15d5eac8d4e_2_117"/>
          <p:cNvSpPr txBox="1"/>
          <p:nvPr>
            <p:ph type="ctrTitle"/>
          </p:nvPr>
        </p:nvSpPr>
        <p:spPr>
          <a:xfrm>
            <a:off x="1524000" y="1735353"/>
            <a:ext cx="9144000" cy="884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1000"/>
              </a:spcAft>
              <a:buClr>
                <a:schemeClr val="dk1"/>
              </a:buClr>
              <a:buSzPts val="4000"/>
              <a:buFont typeface="Calibri"/>
              <a:buNone/>
            </a:pPr>
            <a:r>
              <a:rPr lang="en-US" sz="4000"/>
              <a:t>Thank You!</a:t>
            </a:r>
            <a:endParaRPr sz="4000"/>
          </a:p>
        </p:txBody>
      </p:sp>
      <p:sp>
        <p:nvSpPr>
          <p:cNvPr id="372" name="Google Shape;372;g15d5eac8d4e_2_117"/>
          <p:cNvSpPr txBox="1"/>
          <p:nvPr>
            <p:ph idx="1" type="subTitle"/>
          </p:nvPr>
        </p:nvSpPr>
        <p:spPr>
          <a:xfrm>
            <a:off x="7767535" y="4079875"/>
            <a:ext cx="2817900" cy="1999800"/>
          </a:xfrm>
          <a:prstGeom prst="rect">
            <a:avLst/>
          </a:prstGeom>
          <a:noFill/>
          <a:ln>
            <a:noFill/>
          </a:ln>
        </p:spPr>
        <p:txBody>
          <a:bodyPr anchorCtr="0" anchor="t" bIns="45700" lIns="91425" spcFirstLastPara="1" rIns="91425" wrap="square" tIns="45700">
            <a:normAutofit fontScale="70000" lnSpcReduction="20000"/>
          </a:bodyPr>
          <a:lstStyle/>
          <a:p>
            <a:pPr indent="0" lvl="0" marL="0" rtl="0" algn="r">
              <a:lnSpc>
                <a:spcPct val="90000"/>
              </a:lnSpc>
              <a:spcBef>
                <a:spcPts val="0"/>
              </a:spcBef>
              <a:spcAft>
                <a:spcPts val="0"/>
              </a:spcAft>
              <a:buClr>
                <a:schemeClr val="dk1"/>
              </a:buClr>
              <a:buSzPct val="114285"/>
              <a:buNone/>
            </a:pPr>
            <a:r>
              <a:rPr b="1" lang="en-US"/>
              <a:t>Group 4</a:t>
            </a:r>
            <a:endParaRPr b="1"/>
          </a:p>
          <a:p>
            <a:pPr indent="0" lvl="0" marL="0" rtl="0" algn="r">
              <a:lnSpc>
                <a:spcPct val="90000"/>
              </a:lnSpc>
              <a:spcBef>
                <a:spcPts val="1000"/>
              </a:spcBef>
              <a:spcAft>
                <a:spcPts val="0"/>
              </a:spcAft>
              <a:buClr>
                <a:schemeClr val="dk1"/>
              </a:buClr>
              <a:buSzPct val="114285"/>
              <a:buNone/>
            </a:pPr>
            <a:r>
              <a:rPr lang="en-US"/>
              <a:t>Aishwarya Khinvasara</a:t>
            </a:r>
            <a:endParaRPr/>
          </a:p>
          <a:p>
            <a:pPr indent="0" lvl="0" marL="0" rtl="0" algn="r">
              <a:lnSpc>
                <a:spcPct val="90000"/>
              </a:lnSpc>
              <a:spcBef>
                <a:spcPts val="1000"/>
              </a:spcBef>
              <a:spcAft>
                <a:spcPts val="0"/>
              </a:spcAft>
              <a:buClr>
                <a:schemeClr val="dk1"/>
              </a:buClr>
              <a:buSzPct val="114285"/>
              <a:buNone/>
            </a:pPr>
            <a:r>
              <a:rPr lang="en-US"/>
              <a:t>Nihal Jayan </a:t>
            </a:r>
            <a:endParaRPr/>
          </a:p>
          <a:p>
            <a:pPr indent="0" lvl="0" marL="0" rtl="0" algn="r">
              <a:lnSpc>
                <a:spcPct val="90000"/>
              </a:lnSpc>
              <a:spcBef>
                <a:spcPts val="1000"/>
              </a:spcBef>
              <a:spcAft>
                <a:spcPts val="0"/>
              </a:spcAft>
              <a:buClr>
                <a:schemeClr val="dk1"/>
              </a:buClr>
              <a:buSzPct val="114285"/>
              <a:buNone/>
            </a:pPr>
            <a:r>
              <a:rPr lang="en-US"/>
              <a:t>Rahul Chada</a:t>
            </a:r>
            <a:endParaRPr/>
          </a:p>
          <a:p>
            <a:pPr indent="0" lvl="0" marL="0" rtl="0" algn="r">
              <a:lnSpc>
                <a:spcPct val="90000"/>
              </a:lnSpc>
              <a:spcBef>
                <a:spcPts val="1000"/>
              </a:spcBef>
              <a:spcAft>
                <a:spcPts val="0"/>
              </a:spcAft>
              <a:buClr>
                <a:schemeClr val="dk1"/>
              </a:buClr>
              <a:buSzPct val="114285"/>
              <a:buNone/>
            </a:pPr>
            <a:r>
              <a:rPr lang="en-US"/>
              <a:t>Ruchika Balani</a:t>
            </a:r>
            <a:endParaRPr/>
          </a:p>
          <a:p>
            <a:pPr indent="0" lvl="0" marL="0" rtl="0" algn="r">
              <a:lnSpc>
                <a:spcPct val="90000"/>
              </a:lnSpc>
              <a:spcBef>
                <a:spcPts val="1000"/>
              </a:spcBef>
              <a:spcAft>
                <a:spcPts val="0"/>
              </a:spcAft>
              <a:buClr>
                <a:schemeClr val="dk1"/>
              </a:buClr>
              <a:buSzPct val="114285"/>
              <a:buNone/>
            </a:pPr>
            <a:r>
              <a:rPr lang="en-US"/>
              <a:t>Swetha Srinivasan </a:t>
            </a:r>
            <a:endParaRPr/>
          </a:p>
          <a:p>
            <a:pPr indent="0" lvl="0" marL="0" rtl="0" algn="r">
              <a:lnSpc>
                <a:spcPct val="90000"/>
              </a:lnSpc>
              <a:spcBef>
                <a:spcPts val="1000"/>
              </a:spcBef>
              <a:spcAft>
                <a:spcPts val="0"/>
              </a:spcAft>
              <a:buClr>
                <a:schemeClr val="dk1"/>
              </a:buClr>
              <a:buSzPct val="114285"/>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5"/>
          <p:cNvPicPr preferRelativeResize="0"/>
          <p:nvPr/>
        </p:nvPicPr>
        <p:blipFill rotWithShape="1">
          <a:blip r:embed="rId3">
            <a:alphaModFix amt="27000"/>
          </a:blip>
          <a:srcRect b="-157" l="-359" r="360" t="28380"/>
          <a:stretch/>
        </p:blipFill>
        <p:spPr>
          <a:xfrm>
            <a:off x="-49750" y="625875"/>
            <a:ext cx="12241751" cy="6232125"/>
          </a:xfrm>
          <a:prstGeom prst="rect">
            <a:avLst/>
          </a:prstGeom>
          <a:noFill/>
          <a:ln>
            <a:noFill/>
          </a:ln>
        </p:spPr>
      </p:pic>
      <p:sp>
        <p:nvSpPr>
          <p:cNvPr id="115" name="Google Shape;115;p5"/>
          <p:cNvSpPr txBox="1"/>
          <p:nvPr>
            <p:ph type="title"/>
          </p:nvPr>
        </p:nvSpPr>
        <p:spPr>
          <a:xfrm>
            <a:off x="972600" y="1758200"/>
            <a:ext cx="58782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Scraping</a:t>
            </a:r>
            <a:endParaRPr/>
          </a:p>
        </p:txBody>
      </p:sp>
      <p:sp>
        <p:nvSpPr>
          <p:cNvPr id="116" name="Google Shape;116;p5"/>
          <p:cNvSpPr txBox="1"/>
          <p:nvPr>
            <p:ph idx="1" type="body"/>
          </p:nvPr>
        </p:nvSpPr>
        <p:spPr>
          <a:xfrm>
            <a:off x="481175" y="2727175"/>
            <a:ext cx="5982300" cy="3014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1000"/>
              </a:spcBef>
              <a:spcAft>
                <a:spcPts val="0"/>
              </a:spcAft>
              <a:buNone/>
            </a:pPr>
            <a:r>
              <a:rPr b="1" lang="en-US" sz="1900"/>
              <a:t>Website throws </a:t>
            </a:r>
            <a:r>
              <a:rPr b="1" i="1" lang="en-US" sz="1900"/>
              <a:t>“403 Forbidden Error” </a:t>
            </a:r>
            <a:r>
              <a:rPr b="1" lang="en-US" sz="1900"/>
              <a:t>for scraping more than 50 properties</a:t>
            </a:r>
            <a:endParaRPr b="1" sz="1900"/>
          </a:p>
          <a:p>
            <a:pPr indent="0" lvl="0" marL="0" rtl="0" algn="l">
              <a:lnSpc>
                <a:spcPct val="90000"/>
              </a:lnSpc>
              <a:spcBef>
                <a:spcPts val="0"/>
              </a:spcBef>
              <a:spcAft>
                <a:spcPts val="0"/>
              </a:spcAft>
              <a:buNone/>
            </a:pPr>
            <a:r>
              <a:t/>
            </a:r>
            <a:endParaRPr/>
          </a:p>
          <a:p>
            <a:pPr indent="-323850" lvl="0" marL="457200" rtl="0" algn="l">
              <a:lnSpc>
                <a:spcPct val="90000"/>
              </a:lnSpc>
              <a:spcBef>
                <a:spcPts val="0"/>
              </a:spcBef>
              <a:spcAft>
                <a:spcPts val="0"/>
              </a:spcAft>
              <a:buClr>
                <a:schemeClr val="dk1"/>
              </a:buClr>
              <a:buSzPts val="1500"/>
              <a:buChar char="●"/>
            </a:pPr>
            <a:r>
              <a:rPr lang="en-US"/>
              <a:t>Scraped 50 properties at a time, city by city.</a:t>
            </a:r>
            <a:endParaRPr/>
          </a:p>
          <a:p>
            <a:pPr indent="-323850" lvl="0" marL="457200" rtl="0" algn="l">
              <a:lnSpc>
                <a:spcPct val="90000"/>
              </a:lnSpc>
              <a:spcBef>
                <a:spcPts val="1000"/>
              </a:spcBef>
              <a:spcAft>
                <a:spcPts val="0"/>
              </a:spcAft>
              <a:buClr>
                <a:schemeClr val="dk1"/>
              </a:buClr>
              <a:buSzPts val="1500"/>
              <a:buChar char="●"/>
            </a:pPr>
            <a:r>
              <a:rPr lang="en-US"/>
              <a:t>Exported p</a:t>
            </a:r>
            <a:r>
              <a:rPr lang="en-US"/>
              <a:t>roperty data to one csv file.</a:t>
            </a:r>
            <a:endParaRPr/>
          </a:p>
          <a:p>
            <a:pPr indent="-323850" lvl="0" marL="457200" rtl="0" algn="l">
              <a:lnSpc>
                <a:spcPct val="90000"/>
              </a:lnSpc>
              <a:spcBef>
                <a:spcPts val="1000"/>
              </a:spcBef>
              <a:spcAft>
                <a:spcPts val="0"/>
              </a:spcAft>
              <a:buClr>
                <a:schemeClr val="dk1"/>
              </a:buClr>
              <a:buSzPts val="1500"/>
              <a:buChar char="●"/>
            </a:pPr>
            <a:r>
              <a:rPr lang="en-US"/>
              <a:t>Changed cookies for each iteration.</a:t>
            </a:r>
            <a:endParaRPr/>
          </a:p>
          <a:p>
            <a:pPr indent="-323850" lvl="0" marL="457200" rtl="0" algn="l">
              <a:lnSpc>
                <a:spcPct val="90000"/>
              </a:lnSpc>
              <a:spcBef>
                <a:spcPts val="1000"/>
              </a:spcBef>
              <a:spcAft>
                <a:spcPts val="0"/>
              </a:spcAft>
              <a:buClr>
                <a:schemeClr val="dk1"/>
              </a:buClr>
              <a:buSzPts val="1500"/>
              <a:buChar char="●"/>
            </a:pPr>
            <a:r>
              <a:rPr lang="en-US"/>
              <a:t>Combined each 50-property csv to get a single </a:t>
            </a:r>
            <a:r>
              <a:rPr lang="en-US"/>
              <a:t>csv file with </a:t>
            </a:r>
            <a:r>
              <a:rPr lang="en-US"/>
              <a:t>raw data.</a:t>
            </a:r>
            <a:endParaRPr/>
          </a:p>
          <a:p>
            <a:pPr indent="-50800" lvl="0" marL="228600" rtl="0" algn="l">
              <a:lnSpc>
                <a:spcPct val="90000"/>
              </a:lnSpc>
              <a:spcBef>
                <a:spcPts val="1000"/>
              </a:spcBef>
              <a:spcAft>
                <a:spcPts val="1600"/>
              </a:spcAft>
              <a:buClr>
                <a:schemeClr val="dk1"/>
              </a:buClr>
              <a:buSzPts val="2800"/>
              <a:buNone/>
            </a:pPr>
            <a:r>
              <a:t/>
            </a:r>
            <a:endParaRPr/>
          </a:p>
        </p:txBody>
      </p:sp>
      <p:pic>
        <p:nvPicPr>
          <p:cNvPr id="117" name="Google Shape;117;p5"/>
          <p:cNvPicPr preferRelativeResize="0"/>
          <p:nvPr/>
        </p:nvPicPr>
        <p:blipFill rotWithShape="1">
          <a:blip r:embed="rId4">
            <a:alphaModFix/>
          </a:blip>
          <a:srcRect b="0" l="0" r="0" t="0"/>
          <a:stretch/>
        </p:blipFill>
        <p:spPr>
          <a:xfrm>
            <a:off x="7121684" y="964755"/>
            <a:ext cx="4488872" cy="545327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15d33f8e5a5_18_84"/>
          <p:cNvSpPr txBox="1"/>
          <p:nvPr>
            <p:ph type="title"/>
          </p:nvPr>
        </p:nvSpPr>
        <p:spPr>
          <a:xfrm>
            <a:off x="972600" y="1758200"/>
            <a:ext cx="58185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Raw Data</a:t>
            </a:r>
            <a:endParaRPr/>
          </a:p>
        </p:txBody>
      </p:sp>
      <p:sp>
        <p:nvSpPr>
          <p:cNvPr id="123" name="Google Shape;123;g15d33f8e5a5_18_84"/>
          <p:cNvSpPr txBox="1"/>
          <p:nvPr>
            <p:ph idx="1" type="body"/>
          </p:nvPr>
        </p:nvSpPr>
        <p:spPr>
          <a:xfrm>
            <a:off x="972600" y="2771825"/>
            <a:ext cx="4753500" cy="3014700"/>
          </a:xfrm>
          <a:prstGeom prst="rect">
            <a:avLst/>
          </a:prstGeom>
          <a:noFill/>
          <a:ln>
            <a:noFill/>
          </a:ln>
        </p:spPr>
        <p:txBody>
          <a:bodyPr anchorCtr="0" anchor="t" bIns="45700" lIns="91425" spcFirstLastPara="1" rIns="91425" wrap="square" tIns="45700">
            <a:normAutofit/>
          </a:bodyPr>
          <a:lstStyle/>
          <a:p>
            <a:pPr indent="-450850" lvl="0" marL="571500" rtl="0" algn="l">
              <a:lnSpc>
                <a:spcPct val="90000"/>
              </a:lnSpc>
              <a:spcBef>
                <a:spcPts val="0"/>
              </a:spcBef>
              <a:spcAft>
                <a:spcPts val="0"/>
              </a:spcAft>
              <a:buClr>
                <a:schemeClr val="dk1"/>
              </a:buClr>
              <a:buSzPts val="1700"/>
              <a:buChar char="●"/>
            </a:pPr>
            <a:r>
              <a:rPr lang="en-US"/>
              <a:t>Shape: 1835 rows x 20 columns</a:t>
            </a:r>
            <a:endParaRPr/>
          </a:p>
          <a:p>
            <a:pPr indent="-450850" lvl="0" marL="571500" rtl="0" algn="l">
              <a:lnSpc>
                <a:spcPct val="90000"/>
              </a:lnSpc>
              <a:spcBef>
                <a:spcPts val="1000"/>
              </a:spcBef>
              <a:spcAft>
                <a:spcPts val="0"/>
              </a:spcAft>
              <a:buClr>
                <a:schemeClr val="dk1"/>
              </a:buClr>
              <a:buSzPts val="1700"/>
              <a:buChar char="●"/>
            </a:pPr>
            <a:r>
              <a:rPr lang="en-US"/>
              <a:t>Duplicate rows: 17</a:t>
            </a:r>
            <a:endParaRPr/>
          </a:p>
          <a:p>
            <a:pPr indent="-450850" lvl="0" marL="571500" rtl="0" algn="l">
              <a:lnSpc>
                <a:spcPct val="90000"/>
              </a:lnSpc>
              <a:spcBef>
                <a:spcPts val="1000"/>
              </a:spcBef>
              <a:spcAft>
                <a:spcPts val="0"/>
              </a:spcAft>
              <a:buClr>
                <a:schemeClr val="dk1"/>
              </a:buClr>
              <a:buSzPts val="1700"/>
              <a:buChar char="●"/>
            </a:pPr>
            <a:r>
              <a:rPr lang="en-US"/>
              <a:t>Data types: float, int, object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1600"/>
              </a:spcAft>
              <a:buClr>
                <a:schemeClr val="dk1"/>
              </a:buClr>
              <a:buSzPts val="2800"/>
              <a:buNone/>
            </a:pPr>
            <a:r>
              <a:t/>
            </a:r>
            <a:endParaRPr/>
          </a:p>
        </p:txBody>
      </p:sp>
      <p:graphicFrame>
        <p:nvGraphicFramePr>
          <p:cNvPr id="124" name="Google Shape;124;g15d33f8e5a5_18_84"/>
          <p:cNvGraphicFramePr/>
          <p:nvPr/>
        </p:nvGraphicFramePr>
        <p:xfrm>
          <a:off x="6061150" y="2219650"/>
          <a:ext cx="3000000" cy="3000000"/>
        </p:xfrm>
        <a:graphic>
          <a:graphicData uri="http://schemas.openxmlformats.org/drawingml/2006/table">
            <a:tbl>
              <a:tblPr>
                <a:noFill/>
                <a:tableStyleId>{9614CCD1-9067-494D-B12F-FF9FC0C71971}</a:tableStyleId>
              </a:tblPr>
              <a:tblGrid>
                <a:gridCol w="1016550"/>
                <a:gridCol w="688650"/>
              </a:tblGrid>
              <a:tr h="310050">
                <a:tc>
                  <a:txBody>
                    <a:bodyPr/>
                    <a:lstStyle/>
                    <a:p>
                      <a:pPr indent="0" lvl="0" marL="0" marR="0" rtl="0" algn="ctr">
                        <a:spcBef>
                          <a:spcPts val="0"/>
                        </a:spcBef>
                        <a:spcAft>
                          <a:spcPts val="0"/>
                        </a:spcAft>
                        <a:buNone/>
                      </a:pPr>
                      <a:r>
                        <a:rPr b="1" lang="en-US" sz="800" u="none" cap="none" strike="noStrike">
                          <a:solidFill>
                            <a:schemeClr val="accent1"/>
                          </a:solidFill>
                          <a:latin typeface="Lato"/>
                          <a:ea typeface="Lato"/>
                          <a:cs typeface="Lato"/>
                          <a:sym typeface="Lato"/>
                        </a:rPr>
                        <a:t>Column Name</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800">
                          <a:solidFill>
                            <a:schemeClr val="accent1"/>
                          </a:solidFill>
                          <a:latin typeface="Lato"/>
                          <a:ea typeface="Lato"/>
                          <a:cs typeface="Lato"/>
                          <a:sym typeface="Lato"/>
                        </a:rPr>
                        <a:t>Null Value Count</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Street address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21</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Lot size</a:t>
                      </a:r>
                      <a:endParaRPr sz="400">
                        <a:solidFill>
                          <a:schemeClr val="accent1"/>
                        </a:solidFill>
                        <a:latin typeface="Lato"/>
                        <a:ea typeface="Lato"/>
                        <a:cs typeface="Lato"/>
                        <a:sym typeface="Lato"/>
                      </a:endParaRPr>
                    </a:p>
                  </a:txBody>
                  <a:tcPr marT="45725" marB="45725" marR="91450" marL="91450">
                    <a:lnL cap="flat" cmpd="sng" w="12700">
                      <a:solidFill>
                        <a:schemeClr val="accent3"/>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388</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Property type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22</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Monthly HOA fees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1,045</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21</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Parking space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458</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Year of construction</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77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307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selling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430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307</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25" name="Google Shape;125;g15d33f8e5a5_18_84"/>
          <p:cNvPicPr preferRelativeResize="0"/>
          <p:nvPr/>
        </p:nvPicPr>
        <p:blipFill>
          <a:blip r:embed="rId3">
            <a:alphaModFix/>
          </a:blip>
          <a:stretch>
            <a:fillRect/>
          </a:stretch>
        </p:blipFill>
        <p:spPr>
          <a:xfrm>
            <a:off x="8101425" y="1365025"/>
            <a:ext cx="3975401" cy="4334714"/>
          </a:xfrm>
          <a:prstGeom prst="rect">
            <a:avLst/>
          </a:prstGeom>
          <a:noFill/>
          <a:ln>
            <a:noFill/>
          </a:ln>
        </p:spPr>
      </p:pic>
      <p:sp>
        <p:nvSpPr>
          <p:cNvPr id="126" name="Google Shape;126;g15d33f8e5a5_18_84"/>
          <p:cNvSpPr/>
          <p:nvPr/>
        </p:nvSpPr>
        <p:spPr>
          <a:xfrm>
            <a:off x="8213325" y="3988225"/>
            <a:ext cx="3097500" cy="1041000"/>
          </a:xfrm>
          <a:prstGeom prst="rect">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15d33f8e5a5_18_84"/>
          <p:cNvSpPr/>
          <p:nvPr/>
        </p:nvSpPr>
        <p:spPr>
          <a:xfrm>
            <a:off x="8213325" y="3723475"/>
            <a:ext cx="3097500" cy="1224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6"/>
          <p:cNvSpPr/>
          <p:nvPr/>
        </p:nvSpPr>
        <p:spPr>
          <a:xfrm flipH="1">
            <a:off x="0" y="0"/>
            <a:ext cx="5962785" cy="6858000"/>
          </a:xfrm>
          <a:custGeom>
            <a:rect b="b" l="l" r="r" t="t"/>
            <a:pathLst>
              <a:path extrusionOk="0" h="6858000" w="5962785">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lt2">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33" name="Google Shape;133;p6"/>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Data Cleaning</a:t>
            </a:r>
            <a:endParaRPr/>
          </a:p>
        </p:txBody>
      </p:sp>
      <p:sp>
        <p:nvSpPr>
          <p:cNvPr id="134" name="Google Shape;134;p6"/>
          <p:cNvSpPr txBox="1"/>
          <p:nvPr>
            <p:ph idx="2" type="body"/>
          </p:nvPr>
        </p:nvSpPr>
        <p:spPr>
          <a:xfrm>
            <a:off x="6731500" y="932275"/>
            <a:ext cx="4651800" cy="4879500"/>
          </a:xfrm>
          <a:prstGeom prst="rect">
            <a:avLst/>
          </a:prstGeom>
          <a:ln>
            <a:noFill/>
          </a:ln>
        </p:spPr>
        <p:txBody>
          <a:bodyPr anchorCtr="0" anchor="t" bIns="121900" lIns="121900" spcFirstLastPara="1" rIns="121900" wrap="square" tIns="121900">
            <a:spAutoFit/>
          </a:bodyPr>
          <a:lstStyle/>
          <a:p>
            <a:pPr indent="-298450" lvl="0" marL="457200" rtl="0" algn="l">
              <a:lnSpc>
                <a:spcPct val="115000"/>
              </a:lnSpc>
              <a:spcBef>
                <a:spcPts val="0"/>
              </a:spcBef>
              <a:spcAft>
                <a:spcPts val="0"/>
              </a:spcAft>
              <a:buClr>
                <a:schemeClr val="dk1"/>
              </a:buClr>
              <a:buSzPts val="1100"/>
              <a:buFont typeface="Lato"/>
              <a:buAutoNum type="arabicPeriod"/>
            </a:pPr>
            <a:r>
              <a:rPr lang="en-US" sz="1900"/>
              <a:t>Cleaned text/chars values from numerical value columns like sqft</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Converted data type for columns with numerical values</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Renamed column names to a single string with underscores</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Dropped duplicate rows to get rid of redundant data</a:t>
            </a:r>
            <a:endParaRPr sz="1900"/>
          </a:p>
          <a:p>
            <a:pPr indent="-311150" lvl="0" marL="457200" rtl="0" algn="l">
              <a:lnSpc>
                <a:spcPct val="115000"/>
              </a:lnSpc>
              <a:spcBef>
                <a:spcPts val="1000"/>
              </a:spcBef>
              <a:spcAft>
                <a:spcPts val="0"/>
              </a:spcAft>
              <a:buClr>
                <a:schemeClr val="dk1"/>
              </a:buClr>
              <a:buSzPts val="1300"/>
              <a:buFont typeface="Lato"/>
              <a:buAutoNum type="arabicPeriod"/>
            </a:pPr>
            <a:r>
              <a:rPr lang="en-US" sz="1900"/>
              <a:t>Dropped rows with null values in certain important columns</a:t>
            </a:r>
            <a:endParaRPr sz="1900"/>
          </a:p>
          <a:p>
            <a:pPr indent="-311150" lvl="0" marL="457200" rtl="0" algn="l">
              <a:lnSpc>
                <a:spcPct val="115000"/>
              </a:lnSpc>
              <a:spcBef>
                <a:spcPts val="1000"/>
              </a:spcBef>
              <a:spcAft>
                <a:spcPts val="1000"/>
              </a:spcAft>
              <a:buClr>
                <a:schemeClr val="dk1"/>
              </a:buClr>
              <a:buSzPts val="1300"/>
              <a:buFont typeface="Lato"/>
              <a:buAutoNum type="arabicPeriod"/>
            </a:pPr>
            <a:r>
              <a:rPr lang="en-US" sz="1900"/>
              <a:t>Removed outliers from numerical variables</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title"/>
          </p:nvPr>
        </p:nvSpPr>
        <p:spPr>
          <a:xfrm>
            <a:off x="972600" y="1758200"/>
            <a:ext cx="55803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Result - Clean Data</a:t>
            </a:r>
            <a:endParaRPr/>
          </a:p>
        </p:txBody>
      </p:sp>
      <p:sp>
        <p:nvSpPr>
          <p:cNvPr id="140" name="Google Shape;140;p7"/>
          <p:cNvSpPr txBox="1"/>
          <p:nvPr>
            <p:ph idx="1" type="body"/>
          </p:nvPr>
        </p:nvSpPr>
        <p:spPr>
          <a:xfrm>
            <a:off x="972600" y="2771825"/>
            <a:ext cx="4832400" cy="3014700"/>
          </a:xfrm>
          <a:prstGeom prst="rect">
            <a:avLst/>
          </a:prstGeom>
          <a:noFill/>
          <a:ln>
            <a:noFill/>
          </a:ln>
        </p:spPr>
        <p:txBody>
          <a:bodyPr anchorCtr="0" anchor="t" bIns="45700" lIns="91425" spcFirstLastPara="1" rIns="91425" wrap="square" tIns="45700">
            <a:normAutofit/>
          </a:bodyPr>
          <a:lstStyle/>
          <a:p>
            <a:pPr indent="-146050" lvl="0" marL="228600" rtl="0" algn="l">
              <a:lnSpc>
                <a:spcPct val="90000"/>
              </a:lnSpc>
              <a:spcBef>
                <a:spcPts val="0"/>
              </a:spcBef>
              <a:spcAft>
                <a:spcPts val="0"/>
              </a:spcAft>
              <a:buClr>
                <a:schemeClr val="dk1"/>
              </a:buClr>
              <a:buSzPts val="1500"/>
              <a:buChar char="●"/>
            </a:pPr>
            <a:r>
              <a:rPr lang="en-US"/>
              <a:t>Shape: 1409 rows x 20 columns</a:t>
            </a:r>
            <a:endParaRPr/>
          </a:p>
          <a:p>
            <a:pPr indent="-146050" lvl="0" marL="228600" rtl="0" algn="l">
              <a:lnSpc>
                <a:spcPct val="90000"/>
              </a:lnSpc>
              <a:spcBef>
                <a:spcPts val="1000"/>
              </a:spcBef>
              <a:spcAft>
                <a:spcPts val="0"/>
              </a:spcAft>
              <a:buClr>
                <a:schemeClr val="dk1"/>
              </a:buClr>
              <a:buSzPts val="1500"/>
              <a:buChar char="●"/>
            </a:pPr>
            <a:r>
              <a:rPr lang="en-US"/>
              <a:t>Duplicate rows: 0</a:t>
            </a:r>
            <a:endParaRPr/>
          </a:p>
          <a:p>
            <a:pPr indent="-146050" lvl="0" marL="228600" rtl="0" algn="l">
              <a:lnSpc>
                <a:spcPct val="90000"/>
              </a:lnSpc>
              <a:spcBef>
                <a:spcPts val="1000"/>
              </a:spcBef>
              <a:spcAft>
                <a:spcPts val="0"/>
              </a:spcAft>
              <a:buClr>
                <a:schemeClr val="dk1"/>
              </a:buClr>
              <a:buSzPts val="1500"/>
              <a:buChar char="●"/>
            </a:pPr>
            <a:r>
              <a:rPr lang="en-US"/>
              <a:t>Data types: float, int, object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1600"/>
              </a:spcAft>
              <a:buClr>
                <a:schemeClr val="dk1"/>
              </a:buClr>
              <a:buSzPts val="2800"/>
              <a:buNone/>
            </a:pPr>
            <a:r>
              <a:t/>
            </a:r>
            <a:endParaRPr/>
          </a:p>
        </p:txBody>
      </p:sp>
      <p:graphicFrame>
        <p:nvGraphicFramePr>
          <p:cNvPr id="141" name="Google Shape;141;p7"/>
          <p:cNvGraphicFramePr/>
          <p:nvPr/>
        </p:nvGraphicFramePr>
        <p:xfrm>
          <a:off x="6111300" y="1890650"/>
          <a:ext cx="3000000" cy="3000000"/>
        </p:xfrm>
        <a:graphic>
          <a:graphicData uri="http://schemas.openxmlformats.org/drawingml/2006/table">
            <a:tbl>
              <a:tblPr>
                <a:noFill/>
                <a:tableStyleId>{9614CCD1-9067-494D-B12F-FF9FC0C71971}</a:tableStyleId>
              </a:tblPr>
              <a:tblGrid>
                <a:gridCol w="1016550"/>
                <a:gridCol w="688650"/>
              </a:tblGrid>
              <a:tr h="310050">
                <a:tc>
                  <a:txBody>
                    <a:bodyPr/>
                    <a:lstStyle/>
                    <a:p>
                      <a:pPr indent="0" lvl="0" marL="0" marR="0" rtl="0" algn="ctr">
                        <a:spcBef>
                          <a:spcPts val="0"/>
                        </a:spcBef>
                        <a:spcAft>
                          <a:spcPts val="0"/>
                        </a:spcAft>
                        <a:buNone/>
                      </a:pPr>
                      <a:r>
                        <a:rPr b="1" lang="en-US" sz="800" u="none" cap="none" strike="noStrike">
                          <a:solidFill>
                            <a:schemeClr val="accent1"/>
                          </a:solidFill>
                          <a:latin typeface="Lato"/>
                          <a:ea typeface="Lato"/>
                          <a:cs typeface="Lato"/>
                          <a:sym typeface="Lato"/>
                        </a:rPr>
                        <a:t>Column Name</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1" lang="en-US" sz="800">
                          <a:solidFill>
                            <a:schemeClr val="accent1"/>
                          </a:solidFill>
                          <a:latin typeface="Lato"/>
                          <a:ea typeface="Lato"/>
                          <a:cs typeface="Lato"/>
                          <a:sym typeface="Lato"/>
                        </a:rPr>
                        <a:t>Null Value Count</a:t>
                      </a:r>
                      <a:endParaRPr b="1"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Street address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Lot size</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accent3">
                          <a:alpha val="0"/>
                        </a:schemeClr>
                      </a:solidFill>
                      <a:prstDash val="solid"/>
                      <a:round/>
                      <a:headEnd len="sm" w="sm" type="none"/>
                      <a:tailEnd len="sm" w="sm" type="none"/>
                    </a:lnL>
                    <a:lnR cap="flat" cmpd="sng" w="12700">
                      <a:solidFill>
                        <a:schemeClr val="accent3">
                          <a:alpha val="0"/>
                        </a:schemeClr>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accent3">
                          <a:alpha val="0"/>
                        </a:schemeClr>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accent3">
                          <a:alpha val="0"/>
                        </a:schemeClr>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Property type</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Monthly HOA fees</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893</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0</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19730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Parking space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319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Year of construction</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8</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209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selling price</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316</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10050">
                <a:tc>
                  <a:txBody>
                    <a:bodyPr/>
                    <a:lstStyle/>
                    <a:p>
                      <a:pPr indent="0" lvl="0" marL="0" marR="0" rtl="0" algn="l">
                        <a:spcBef>
                          <a:spcPts val="0"/>
                        </a:spcBef>
                        <a:spcAft>
                          <a:spcPts val="0"/>
                        </a:spcAft>
                        <a:buNone/>
                      </a:pPr>
                      <a:r>
                        <a:rPr lang="en-US" sz="800">
                          <a:solidFill>
                            <a:schemeClr val="accent1"/>
                          </a:solidFill>
                          <a:latin typeface="Lato"/>
                          <a:ea typeface="Lato"/>
                          <a:cs typeface="Lato"/>
                          <a:sym typeface="Lato"/>
                        </a:rPr>
                        <a:t>Median home price per sqft</a:t>
                      </a:r>
                      <a:endParaRPr sz="8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800">
                          <a:solidFill>
                            <a:schemeClr val="accent1"/>
                          </a:solidFill>
                          <a:latin typeface="Lato"/>
                          <a:ea typeface="Lato"/>
                          <a:cs typeface="Lato"/>
                          <a:sym typeface="Lato"/>
                        </a:rPr>
                        <a:t>209</a:t>
                      </a:r>
                      <a:endParaRPr sz="400">
                        <a:solidFill>
                          <a:schemeClr val="accent1"/>
                        </a:solidFill>
                        <a:latin typeface="Lato"/>
                        <a:ea typeface="Lato"/>
                        <a:cs typeface="Lato"/>
                        <a:sym typeface="Lato"/>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bl>
          </a:graphicData>
        </a:graphic>
      </p:graphicFrame>
      <p:pic>
        <p:nvPicPr>
          <p:cNvPr id="142" name="Google Shape;142;p7"/>
          <p:cNvPicPr preferRelativeResize="0"/>
          <p:nvPr/>
        </p:nvPicPr>
        <p:blipFill>
          <a:blip r:embed="rId3">
            <a:alphaModFix/>
          </a:blip>
          <a:stretch>
            <a:fillRect/>
          </a:stretch>
        </p:blipFill>
        <p:spPr>
          <a:xfrm>
            <a:off x="8122725" y="1342350"/>
            <a:ext cx="3727749" cy="4576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5d33f8e5a5_13_75"/>
          <p:cNvSpPr txBox="1"/>
          <p:nvPr>
            <p:ph type="ctrTitle"/>
          </p:nvPr>
        </p:nvSpPr>
        <p:spPr>
          <a:xfrm>
            <a:off x="972600" y="1763267"/>
            <a:ext cx="10250700" cy="2219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General Overview of the Analysis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5d33f8e5a5_13_81"/>
          <p:cNvSpPr txBox="1"/>
          <p:nvPr>
            <p:ph type="title"/>
          </p:nvPr>
        </p:nvSpPr>
        <p:spPr>
          <a:xfrm>
            <a:off x="972600" y="1758200"/>
            <a:ext cx="10251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Analyzing Heat Maps</a:t>
            </a:r>
            <a:endParaRPr/>
          </a:p>
        </p:txBody>
      </p:sp>
      <p:pic>
        <p:nvPicPr>
          <p:cNvPr id="153" name="Google Shape;153;g15d33f8e5a5_13_81"/>
          <p:cNvPicPr preferRelativeResize="0"/>
          <p:nvPr>
            <p:ph idx="1" type="body"/>
          </p:nvPr>
        </p:nvPicPr>
        <p:blipFill rotWithShape="1">
          <a:blip r:embed="rId3">
            <a:alphaModFix/>
          </a:blip>
          <a:srcRect b="0" l="0" r="0" t="0"/>
          <a:stretch/>
        </p:blipFill>
        <p:spPr>
          <a:xfrm>
            <a:off x="6261650" y="1271825"/>
            <a:ext cx="5781000" cy="4691700"/>
          </a:xfrm>
          <a:prstGeom prst="rect">
            <a:avLst/>
          </a:prstGeom>
          <a:noFill/>
          <a:ln>
            <a:noFill/>
          </a:ln>
        </p:spPr>
      </p:pic>
      <p:sp>
        <p:nvSpPr>
          <p:cNvPr id="154" name="Google Shape;154;g15d33f8e5a5_13_81"/>
          <p:cNvSpPr txBox="1"/>
          <p:nvPr/>
        </p:nvSpPr>
        <p:spPr>
          <a:xfrm>
            <a:off x="972595" y="2634750"/>
            <a:ext cx="4831500" cy="1051800"/>
          </a:xfrm>
          <a:prstGeom prst="rect">
            <a:avLst/>
          </a:prstGeom>
          <a:noFill/>
          <a:ln>
            <a:noFill/>
          </a:ln>
        </p:spPr>
        <p:txBody>
          <a:bodyPr anchorCtr="0" anchor="t" bIns="45700" lIns="91425" spcFirstLastPara="1" rIns="91425" wrap="square" tIns="45700">
            <a:spAutoFit/>
          </a:bodyPr>
          <a:lstStyle/>
          <a:p>
            <a:pPr indent="-336550" lvl="0" marL="457200" marR="0" rtl="0" algn="l">
              <a:spcBef>
                <a:spcPts val="0"/>
              </a:spcBef>
              <a:spcAft>
                <a:spcPts val="0"/>
              </a:spcAft>
              <a:buClr>
                <a:schemeClr val="dk1"/>
              </a:buClr>
              <a:buSzPts val="1700"/>
              <a:buFont typeface="Lato"/>
              <a:buAutoNum type="arabicPeriod"/>
            </a:pPr>
            <a:r>
              <a:rPr lang="en-US" sz="1800">
                <a:solidFill>
                  <a:schemeClr val="accent1"/>
                </a:solidFill>
                <a:latin typeface="Lato"/>
                <a:ea typeface="Lato"/>
                <a:cs typeface="Lato"/>
                <a:sym typeface="Lato"/>
              </a:rPr>
              <a:t>Checking variables that influence price.</a:t>
            </a:r>
            <a:endParaRPr sz="18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800">
                <a:solidFill>
                  <a:schemeClr val="accent1"/>
                </a:solidFill>
                <a:latin typeface="Lato"/>
                <a:ea typeface="Lato"/>
                <a:cs typeface="Lato"/>
                <a:sym typeface="Lato"/>
              </a:rPr>
              <a:t>Making decisions for next steps of data preparation and analysis.</a:t>
            </a:r>
            <a:endParaRPr b="1" sz="1800" u="sng">
              <a:solidFill>
                <a:schemeClr val="accent1"/>
              </a:solidFill>
              <a:latin typeface="Lato"/>
              <a:ea typeface="Lato"/>
              <a:cs typeface="Lato"/>
              <a:sym typeface="Lato"/>
            </a:endParaRPr>
          </a:p>
        </p:txBody>
      </p:sp>
      <p:sp>
        <p:nvSpPr>
          <p:cNvPr id="155" name="Google Shape;155;g15d33f8e5a5_13_81"/>
          <p:cNvSpPr txBox="1"/>
          <p:nvPr/>
        </p:nvSpPr>
        <p:spPr>
          <a:xfrm>
            <a:off x="841850" y="4075550"/>
            <a:ext cx="4694100" cy="22575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lang="en-US" sz="2200">
                <a:solidFill>
                  <a:schemeClr val="accent1"/>
                </a:solidFill>
                <a:latin typeface="Lato"/>
                <a:ea typeface="Lato"/>
                <a:cs typeface="Lato"/>
                <a:sym typeface="Lato"/>
              </a:rPr>
              <a:t>What we found</a:t>
            </a:r>
            <a:endParaRPr b="1" sz="2200">
              <a:solidFill>
                <a:schemeClr val="accent1"/>
              </a:solidFill>
              <a:latin typeface="Lato"/>
              <a:ea typeface="Lato"/>
              <a:cs typeface="Lato"/>
              <a:sym typeface="Lato"/>
            </a:endParaRPr>
          </a:p>
          <a:p>
            <a:pPr indent="-336550" lvl="0" marL="457200" marR="0" rtl="0" algn="l">
              <a:spcBef>
                <a:spcPts val="1000"/>
              </a:spcBef>
              <a:spcAft>
                <a:spcPts val="0"/>
              </a:spcAft>
              <a:buClr>
                <a:schemeClr val="dk1"/>
              </a:buClr>
              <a:buSzPts val="1700"/>
              <a:buFont typeface="Lato"/>
              <a:buAutoNum type="arabicPeriod"/>
            </a:pPr>
            <a:r>
              <a:rPr lang="en-US" sz="1700">
                <a:solidFill>
                  <a:schemeClr val="accent1"/>
                </a:solidFill>
                <a:latin typeface="Lato"/>
                <a:ea typeface="Lato"/>
                <a:cs typeface="Lato"/>
                <a:sym typeface="Lato"/>
              </a:rPr>
              <a:t>M</a:t>
            </a:r>
            <a:r>
              <a:rPr lang="en-US" sz="1700">
                <a:solidFill>
                  <a:schemeClr val="accent1"/>
                </a:solidFill>
                <a:latin typeface="Lato"/>
                <a:ea typeface="Lato"/>
                <a:cs typeface="Lato"/>
                <a:sym typeface="Lato"/>
              </a:rPr>
              <a:t>oderate positive relationship between price and number of beds, price and number of bath, price and lot size, price and square feet. </a:t>
            </a:r>
            <a:endParaRPr sz="1700">
              <a:solidFill>
                <a:schemeClr val="accent1"/>
              </a:solidFill>
              <a:latin typeface="Lato"/>
              <a:ea typeface="Lato"/>
              <a:cs typeface="Lato"/>
              <a:sym typeface="Lato"/>
            </a:endParaRPr>
          </a:p>
          <a:p>
            <a:pPr indent="-336550" lvl="0" marL="457200" marR="0" rtl="0" algn="l">
              <a:spcBef>
                <a:spcPts val="1000"/>
              </a:spcBef>
              <a:spcAft>
                <a:spcPts val="1000"/>
              </a:spcAft>
              <a:buClr>
                <a:schemeClr val="dk1"/>
              </a:buClr>
              <a:buSzPts val="1700"/>
              <a:buFont typeface="Lato"/>
              <a:buAutoNum type="arabicPeriod"/>
            </a:pPr>
            <a:r>
              <a:rPr lang="en-US" sz="1700">
                <a:solidFill>
                  <a:schemeClr val="accent1"/>
                </a:solidFill>
                <a:latin typeface="Lato"/>
                <a:ea typeface="Lato"/>
                <a:cs typeface="Lato"/>
                <a:sym typeface="Lato"/>
              </a:rPr>
              <a:t>Year the property is built in has no influence on price as it has no relationship.</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C9E8D"/>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2022-10-01T07:05:02Z</dcterms:created>
  <dc:creator>Sujay Bhansali</dc:creator>
</cp:coreProperties>
</file>